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256" r:id="rId2"/>
    <p:sldId id="257" r:id="rId3"/>
    <p:sldId id="263" r:id="rId4"/>
    <p:sldId id="265" r:id="rId5"/>
    <p:sldId id="258" r:id="rId6"/>
    <p:sldId id="273" r:id="rId7"/>
    <p:sldId id="260" r:id="rId8"/>
    <p:sldId id="262" r:id="rId9"/>
    <p:sldId id="269" r:id="rId10"/>
    <p:sldId id="267" r:id="rId11"/>
    <p:sldId id="268" r:id="rId12"/>
    <p:sldId id="271" r:id="rId13"/>
    <p:sldId id="272" r:id="rId14"/>
    <p:sldId id="274" r:id="rId15"/>
    <p:sldId id="276" r:id="rId16"/>
    <p:sldId id="275" r:id="rId17"/>
    <p:sldId id="281" r:id="rId18"/>
    <p:sldId id="277" r:id="rId19"/>
    <p:sldId id="278" r:id="rId20"/>
    <p:sldId id="280" r:id="rId21"/>
    <p:sldId id="279" r:id="rId22"/>
  </p:sldIdLst>
  <p:sldSz cx="9144000" cy="6858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93FF"/>
    <a:srgbClr val="FF91FF"/>
    <a:srgbClr val="FF5DFF"/>
    <a:srgbClr val="FF5CFF"/>
    <a:srgbClr val="000000"/>
    <a:srgbClr val="FF30FF"/>
    <a:srgbClr val="00DF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13"/>
    <p:restoredTop sz="96327"/>
  </p:normalViewPr>
  <p:slideViewPr>
    <p:cSldViewPr snapToGrid="0" snapToObjects="1">
      <p:cViewPr varScale="1">
        <p:scale>
          <a:sx n="128" d="100"/>
          <a:sy n="128" d="100"/>
        </p:scale>
        <p:origin x="15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FAD08D-57F8-2446-A329-E346CCD45050}" type="datetimeFigureOut">
              <a:rPr lang="en-US" smtClean="0"/>
              <a:t>11/11/20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1D8550-00BA-D648-9AF5-FA59039C86AC}" type="slidenum">
              <a:rPr lang="en-US" smtClean="0"/>
              <a:t>‹#›</a:t>
            </a:fld>
            <a:endParaRPr lang="en-US"/>
          </a:p>
        </p:txBody>
      </p:sp>
    </p:spTree>
    <p:extLst>
      <p:ext uri="{BB962C8B-B14F-4D97-AF65-F5344CB8AC3E}">
        <p14:creationId xmlns:p14="http://schemas.microsoft.com/office/powerpoint/2010/main" val="120922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D05327-66CE-8B43-9495-FB67CD1BF764}"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046270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64997E-EF4D-1240-BE01-AA97B006B10D}"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619606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9471DA-D465-6749-9647-EF3F85704D66}"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1442976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156570-8F17-0547-8141-BF8AF8CD1EB9}"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555866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9D9445-A5B6-B645-8A6C-D52291D4A473}" type="datetime1">
              <a:rPr lang="en-US" smtClean="0"/>
              <a:t>11/11/20</a:t>
            </a:fld>
            <a:endParaRPr lang="en-US"/>
          </a:p>
        </p:txBody>
      </p:sp>
      <p:sp>
        <p:nvSpPr>
          <p:cNvPr id="5" name="Footer Placeholder 4"/>
          <p:cNvSpPr>
            <a:spLocks noGrp="1"/>
          </p:cNvSpPr>
          <p:nvPr>
            <p:ph type="ftr" sz="quarter" idx="11"/>
          </p:nvPr>
        </p:nvSpPr>
        <p:spPr/>
        <p:txBody>
          <a:bodyPr/>
          <a:lstStyle/>
          <a:p>
            <a:r>
              <a:rPr lang="en-US"/>
              <a:t>Physics of Longboard Downhill / Freeride Techniques</a:t>
            </a:r>
          </a:p>
        </p:txBody>
      </p:sp>
      <p:sp>
        <p:nvSpPr>
          <p:cNvPr id="6" name="Slide Number Placeholder 5"/>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448070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82757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02026"/>
            <a:ext cx="3886200" cy="4874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02026"/>
            <a:ext cx="3886200" cy="4874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639339"/>
            <a:ext cx="2057400" cy="141772"/>
          </a:xfrm>
        </p:spPr>
        <p:txBody>
          <a:bodyPr/>
          <a:lstStyle>
            <a:lvl1pPr>
              <a:defRPr sz="1000"/>
            </a:lvl1pPr>
          </a:lstStyle>
          <a:p>
            <a:fld id="{192A418B-D478-A34E-8215-EFD3192E5066}" type="datetime1">
              <a:rPr lang="en-US" smtClean="0"/>
              <a:t>11/11/20</a:t>
            </a:fld>
            <a:endParaRPr lang="en-US" sz="1000"/>
          </a:p>
        </p:txBody>
      </p:sp>
      <p:sp>
        <p:nvSpPr>
          <p:cNvPr id="6" name="Footer Placeholder 5"/>
          <p:cNvSpPr>
            <a:spLocks noGrp="1"/>
          </p:cNvSpPr>
          <p:nvPr>
            <p:ph type="ftr" sz="quarter" idx="11"/>
          </p:nvPr>
        </p:nvSpPr>
        <p:spPr>
          <a:xfrm>
            <a:off x="3028950" y="6639339"/>
            <a:ext cx="3086100" cy="141772"/>
          </a:xfrm>
        </p:spPr>
        <p:txBody>
          <a:bodyPr/>
          <a:lstStyle>
            <a:lvl1pPr>
              <a:defRPr sz="1000"/>
            </a:lvl1pPr>
          </a:lstStyle>
          <a:p>
            <a:r>
              <a:rPr lang="en-US" sz="1000"/>
              <a:t>Physics of Longboard Downhill / Freeride Techniques</a:t>
            </a:r>
          </a:p>
        </p:txBody>
      </p:sp>
      <p:sp>
        <p:nvSpPr>
          <p:cNvPr id="7" name="Slide Number Placeholder 6"/>
          <p:cNvSpPr>
            <a:spLocks noGrp="1"/>
          </p:cNvSpPr>
          <p:nvPr>
            <p:ph type="sldNum" sz="quarter" idx="12"/>
          </p:nvPr>
        </p:nvSpPr>
        <p:spPr>
          <a:xfrm>
            <a:off x="6457950" y="6639339"/>
            <a:ext cx="2057400" cy="141772"/>
          </a:xfrm>
        </p:spPr>
        <p:txBody>
          <a:bodyPr/>
          <a:lstStyle>
            <a:lvl1pPr>
              <a:defRPr sz="1000"/>
            </a:lvl1pPr>
          </a:lstStyle>
          <a:p>
            <a:fld id="{A738A032-2A4C-7E41-92C2-D3E79249CEC3}" type="slidenum">
              <a:rPr lang="en-US" smtClean="0"/>
              <a:pPr/>
              <a:t>‹#›</a:t>
            </a:fld>
            <a:endParaRPr lang="en-US" sz="1000"/>
          </a:p>
        </p:txBody>
      </p:sp>
    </p:spTree>
    <p:extLst>
      <p:ext uri="{BB962C8B-B14F-4D97-AF65-F5344CB8AC3E}">
        <p14:creationId xmlns:p14="http://schemas.microsoft.com/office/powerpoint/2010/main" val="144039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59BAC6-06AF-8E4E-A515-63FE5B8706DA}" type="datetime1">
              <a:rPr lang="en-US" smtClean="0"/>
              <a:t>11/11/20</a:t>
            </a:fld>
            <a:endParaRPr lang="en-US"/>
          </a:p>
        </p:txBody>
      </p:sp>
      <p:sp>
        <p:nvSpPr>
          <p:cNvPr id="8" name="Footer Placeholder 7"/>
          <p:cNvSpPr>
            <a:spLocks noGrp="1"/>
          </p:cNvSpPr>
          <p:nvPr>
            <p:ph type="ftr" sz="quarter" idx="11"/>
          </p:nvPr>
        </p:nvSpPr>
        <p:spPr/>
        <p:txBody>
          <a:bodyPr/>
          <a:lstStyle/>
          <a:p>
            <a:r>
              <a:rPr lang="en-US"/>
              <a:t>Physics of Longboard Downhill / Freeride Techniques</a:t>
            </a:r>
          </a:p>
        </p:txBody>
      </p:sp>
      <p:sp>
        <p:nvSpPr>
          <p:cNvPr id="9" name="Slide Number Placeholder 8"/>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524883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A972203-CE18-C542-B64A-9E5F13412A7C}" type="datetime1">
              <a:rPr lang="en-US" smtClean="0"/>
              <a:t>11/11/20</a:t>
            </a:fld>
            <a:endParaRPr lang="en-US"/>
          </a:p>
        </p:txBody>
      </p:sp>
      <p:sp>
        <p:nvSpPr>
          <p:cNvPr id="4" name="Footer Placeholder 3"/>
          <p:cNvSpPr>
            <a:spLocks noGrp="1"/>
          </p:cNvSpPr>
          <p:nvPr>
            <p:ph type="ftr" sz="quarter" idx="11"/>
          </p:nvPr>
        </p:nvSpPr>
        <p:spPr/>
        <p:txBody>
          <a:bodyPr/>
          <a:lstStyle/>
          <a:p>
            <a:r>
              <a:rPr lang="en-US"/>
              <a:t>Physics of Longboard Downhill / Freeride Techniques</a:t>
            </a:r>
          </a:p>
        </p:txBody>
      </p:sp>
      <p:sp>
        <p:nvSpPr>
          <p:cNvPr id="5" name="Slide Number Placeholder 4"/>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343308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2D6FA1-B4FB-1D44-B9A1-6E4D36B5DB46}" type="datetime1">
              <a:rPr lang="en-US" smtClean="0"/>
              <a:t>11/11/20</a:t>
            </a:fld>
            <a:endParaRPr lang="en-US"/>
          </a:p>
        </p:txBody>
      </p:sp>
      <p:sp>
        <p:nvSpPr>
          <p:cNvPr id="3" name="Footer Placeholder 2"/>
          <p:cNvSpPr>
            <a:spLocks noGrp="1"/>
          </p:cNvSpPr>
          <p:nvPr>
            <p:ph type="ftr" sz="quarter" idx="11"/>
          </p:nvPr>
        </p:nvSpPr>
        <p:spPr/>
        <p:txBody>
          <a:bodyPr/>
          <a:lstStyle/>
          <a:p>
            <a:r>
              <a:rPr lang="en-US"/>
              <a:t>Physics of Longboard Downhill / Freeride Techniques</a:t>
            </a:r>
          </a:p>
        </p:txBody>
      </p:sp>
      <p:sp>
        <p:nvSpPr>
          <p:cNvPr id="4" name="Slide Number Placeholder 3"/>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2077121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B5611-CF27-D245-820B-B0CA3D77EE40}" type="datetime1">
              <a:rPr lang="en-US" smtClean="0"/>
              <a:t>11/11/20</a:t>
            </a:fld>
            <a:endParaRPr lang="en-US"/>
          </a:p>
        </p:txBody>
      </p:sp>
      <p:sp>
        <p:nvSpPr>
          <p:cNvPr id="6" name="Footer Placeholder 5"/>
          <p:cNvSpPr>
            <a:spLocks noGrp="1"/>
          </p:cNvSpPr>
          <p:nvPr>
            <p:ph type="ftr" sz="quarter" idx="11"/>
          </p:nvPr>
        </p:nvSpPr>
        <p:spPr/>
        <p:txBody>
          <a:bodyPr/>
          <a:lstStyle/>
          <a:p>
            <a:r>
              <a:rPr lang="en-US"/>
              <a:t>Physics of Longboard Downhill / Freeride Techniques</a:t>
            </a:r>
          </a:p>
        </p:txBody>
      </p:sp>
      <p:sp>
        <p:nvSpPr>
          <p:cNvPr id="7" name="Slide Number Placeholder 6"/>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1675867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91481CE-8F16-D547-8888-D5CC5716094A}" type="datetime1">
              <a:rPr lang="en-US" smtClean="0"/>
              <a:t>11/11/20</a:t>
            </a:fld>
            <a:endParaRPr lang="en-US"/>
          </a:p>
        </p:txBody>
      </p:sp>
      <p:sp>
        <p:nvSpPr>
          <p:cNvPr id="6" name="Footer Placeholder 5"/>
          <p:cNvSpPr>
            <a:spLocks noGrp="1"/>
          </p:cNvSpPr>
          <p:nvPr>
            <p:ph type="ftr" sz="quarter" idx="11"/>
          </p:nvPr>
        </p:nvSpPr>
        <p:spPr/>
        <p:txBody>
          <a:bodyPr/>
          <a:lstStyle/>
          <a:p>
            <a:r>
              <a:rPr lang="en-US"/>
              <a:t>Physics of Longboard Downhill / Freeride Techniques</a:t>
            </a:r>
          </a:p>
        </p:txBody>
      </p:sp>
      <p:sp>
        <p:nvSpPr>
          <p:cNvPr id="7" name="Slide Number Placeholder 6"/>
          <p:cNvSpPr>
            <a:spLocks noGrp="1"/>
          </p:cNvSpPr>
          <p:nvPr>
            <p:ph type="sldNum" sz="quarter" idx="12"/>
          </p:nvPr>
        </p:nvSpPr>
        <p:spPr/>
        <p:txBody>
          <a:bodyPr/>
          <a:lstStyle/>
          <a:p>
            <a:fld id="{A738A032-2A4C-7E41-92C2-D3E79249CEC3}" type="slidenum">
              <a:rPr lang="en-US" smtClean="0"/>
              <a:t>‹#›</a:t>
            </a:fld>
            <a:endParaRPr lang="en-US"/>
          </a:p>
        </p:txBody>
      </p:sp>
    </p:spTree>
    <p:extLst>
      <p:ext uri="{BB962C8B-B14F-4D97-AF65-F5344CB8AC3E}">
        <p14:creationId xmlns:p14="http://schemas.microsoft.com/office/powerpoint/2010/main" val="1121828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97665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411356"/>
            <a:ext cx="7886700" cy="4989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492874"/>
            <a:ext cx="2057400" cy="228602"/>
          </a:xfrm>
          <a:prstGeom prst="rect">
            <a:avLst/>
          </a:prstGeom>
        </p:spPr>
        <p:txBody>
          <a:bodyPr vert="horz" lIns="91440" tIns="45720" rIns="91440" bIns="45720" rtlCol="0" anchor="ctr"/>
          <a:lstStyle>
            <a:lvl1pPr algn="l">
              <a:defRPr sz="1000">
                <a:solidFill>
                  <a:schemeClr val="tx1">
                    <a:tint val="75000"/>
                  </a:schemeClr>
                </a:solidFill>
              </a:defRPr>
            </a:lvl1pPr>
          </a:lstStyle>
          <a:p>
            <a:fld id="{1159ED1C-54E9-3048-B024-01D9DF335DBD}" type="datetime1">
              <a:rPr lang="en-US" smtClean="0"/>
              <a:t>11/11/20</a:t>
            </a:fld>
            <a:endParaRPr lang="en-US" sz="1000"/>
          </a:p>
        </p:txBody>
      </p:sp>
      <p:sp>
        <p:nvSpPr>
          <p:cNvPr id="5" name="Footer Placeholder 4"/>
          <p:cNvSpPr>
            <a:spLocks noGrp="1"/>
          </p:cNvSpPr>
          <p:nvPr>
            <p:ph type="ftr" sz="quarter" idx="3"/>
          </p:nvPr>
        </p:nvSpPr>
        <p:spPr>
          <a:xfrm>
            <a:off x="3028950" y="6492874"/>
            <a:ext cx="3086100" cy="228602"/>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sz="1000"/>
              <a:t>Physics of Longboard Downhill / Freeride Techniques</a:t>
            </a:r>
          </a:p>
        </p:txBody>
      </p:sp>
      <p:sp>
        <p:nvSpPr>
          <p:cNvPr id="6" name="Slide Number Placeholder 5"/>
          <p:cNvSpPr>
            <a:spLocks noGrp="1"/>
          </p:cNvSpPr>
          <p:nvPr>
            <p:ph type="sldNum" sz="quarter" idx="4"/>
          </p:nvPr>
        </p:nvSpPr>
        <p:spPr>
          <a:xfrm>
            <a:off x="6457950" y="6492874"/>
            <a:ext cx="2057400" cy="228602"/>
          </a:xfrm>
          <a:prstGeom prst="rect">
            <a:avLst/>
          </a:prstGeom>
        </p:spPr>
        <p:txBody>
          <a:bodyPr vert="horz" lIns="91440" tIns="45720" rIns="91440" bIns="45720" rtlCol="0" anchor="ctr"/>
          <a:lstStyle>
            <a:lvl1pPr algn="r">
              <a:defRPr sz="1000">
                <a:solidFill>
                  <a:schemeClr val="tx1">
                    <a:tint val="75000"/>
                  </a:schemeClr>
                </a:solidFill>
              </a:defRPr>
            </a:lvl1pPr>
          </a:lstStyle>
          <a:p>
            <a:fld id="{A738A032-2A4C-7E41-92C2-D3E79249CEC3}" type="slidenum">
              <a:rPr lang="en-US" smtClean="0"/>
              <a:pPr/>
              <a:t>‹#›</a:t>
            </a:fld>
            <a:endParaRPr lang="en-US" sz="1000"/>
          </a:p>
        </p:txBody>
      </p:sp>
    </p:spTree>
    <p:extLst>
      <p:ext uri="{BB962C8B-B14F-4D97-AF65-F5344CB8AC3E}">
        <p14:creationId xmlns:p14="http://schemas.microsoft.com/office/powerpoint/2010/main" val="5651802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openkbs.org@gmail.com" TargetMode="External"/><Relationship Id="rId2" Type="http://schemas.openxmlformats.org/officeDocument/2006/relationships/hyperlink" Target="https://bigdata.openkbs.org/" TargetMode="External"/><Relationship Id="rId1" Type="http://schemas.openxmlformats.org/officeDocument/2006/relationships/slideLayout" Target="../slideLayouts/slideLayout1.xml"/><Relationship Id="rId4" Type="http://schemas.openxmlformats.org/officeDocument/2006/relationships/hyperlink" Target="mailto:DrSnowBird@openkbs.or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facebook.com/emilylongboards/" TargetMode="External"/><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www.facebook.com/emilylongboards/" TargetMode="External"/><Relationship Id="rId2" Type="http://schemas.openxmlformats.org/officeDocument/2006/relationships/hyperlink" Target="https://www.youtube.com/watch?v=yOFPrah0SPE" TargetMode="External"/><Relationship Id="rId1" Type="http://schemas.openxmlformats.org/officeDocument/2006/relationships/slideLayout" Target="../slideLayouts/slideLayout4.xml"/><Relationship Id="rId5" Type="http://schemas.openxmlformats.org/officeDocument/2006/relationships/image" Target="../media/image9.jpe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hyperlink" Target="https://www.facebook.com/emilylongboards/" TargetMode="External"/><Relationship Id="rId4" Type="http://schemas.openxmlformats.org/officeDocument/2006/relationships/hyperlink" Target="https://www.youtube.com/watch?v=yOFPrah0SPE"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facebook.com/emilylongboards/" TargetMode="External"/><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hyperlink" Target="https://www.youtube.com/watch?v=yOFPrah0SP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hyperlink" Target="https://www.youtube.com/watch?v=-KKjl5upE2g" TargetMode="Externa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hyperlink" Target="https://www.youtube.com/watch?v=yOFPrah0SPE" TargetMode="External"/><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7933-E6C3-2645-94CB-1C50D9F9E813}"/>
              </a:ext>
            </a:extLst>
          </p:cNvPr>
          <p:cNvSpPr>
            <a:spLocks noGrp="1"/>
          </p:cNvSpPr>
          <p:nvPr>
            <p:ph type="ctrTitle"/>
          </p:nvPr>
        </p:nvSpPr>
        <p:spPr/>
        <p:txBody>
          <a:bodyPr>
            <a:normAutofit fontScale="90000"/>
          </a:bodyPr>
          <a:lstStyle/>
          <a:p>
            <a:r>
              <a:rPr lang="en-US" dirty="0"/>
              <a:t>Physics </a:t>
            </a:r>
            <a:br>
              <a:rPr lang="en-US" dirty="0"/>
            </a:br>
            <a:r>
              <a:rPr lang="en-US" dirty="0"/>
              <a:t>of Longboard Downhill / Freeride Techniques</a:t>
            </a:r>
          </a:p>
        </p:txBody>
      </p:sp>
      <p:sp>
        <p:nvSpPr>
          <p:cNvPr id="3" name="Subtitle 2">
            <a:extLst>
              <a:ext uri="{FF2B5EF4-FFF2-40B4-BE49-F238E27FC236}">
                <a16:creationId xmlns:a16="http://schemas.microsoft.com/office/drawing/2014/main" id="{3F976730-17F2-0748-9359-07ACD9D3F060}"/>
              </a:ext>
            </a:extLst>
          </p:cNvPr>
          <p:cNvSpPr>
            <a:spLocks noGrp="1"/>
          </p:cNvSpPr>
          <p:nvPr>
            <p:ph type="subTitle" idx="1"/>
          </p:nvPr>
        </p:nvSpPr>
        <p:spPr/>
        <p:txBody>
          <a:bodyPr>
            <a:normAutofit fontScale="77500" lnSpcReduction="20000"/>
          </a:bodyPr>
          <a:lstStyle/>
          <a:p>
            <a:r>
              <a:rPr lang="en-US" dirty="0"/>
              <a:t>By</a:t>
            </a:r>
          </a:p>
          <a:p>
            <a:r>
              <a:rPr lang="en-US" dirty="0" err="1"/>
              <a:t>DrSnowBird</a:t>
            </a:r>
            <a:endParaRPr lang="en-US" dirty="0"/>
          </a:p>
          <a:p>
            <a:r>
              <a:rPr lang="en-US" dirty="0">
                <a:hlinkClick r:id="rId2"/>
              </a:rPr>
              <a:t>https://bigdata.openkbs.org/</a:t>
            </a:r>
            <a:endParaRPr lang="en-US" dirty="0"/>
          </a:p>
          <a:p>
            <a:r>
              <a:rPr lang="en-US" u="sng" dirty="0">
                <a:hlinkClick r:id="rId3"/>
              </a:rPr>
              <a:t>openkbs.org@gmail.com</a:t>
            </a:r>
            <a:endParaRPr lang="en-US" dirty="0"/>
          </a:p>
          <a:p>
            <a:r>
              <a:rPr lang="en-US" dirty="0">
                <a:hlinkClick r:id="rId4"/>
              </a:rPr>
              <a:t>DrSnowBird@openkbs.org</a:t>
            </a:r>
            <a:endParaRPr lang="en-US" dirty="0"/>
          </a:p>
        </p:txBody>
      </p:sp>
      <p:sp>
        <p:nvSpPr>
          <p:cNvPr id="4" name="Date Placeholder 3">
            <a:extLst>
              <a:ext uri="{FF2B5EF4-FFF2-40B4-BE49-F238E27FC236}">
                <a16:creationId xmlns:a16="http://schemas.microsoft.com/office/drawing/2014/main" id="{70047233-0188-5E4A-BF97-4C50307E8368}"/>
              </a:ext>
            </a:extLst>
          </p:cNvPr>
          <p:cNvSpPr>
            <a:spLocks noGrp="1"/>
          </p:cNvSpPr>
          <p:nvPr>
            <p:ph type="dt" sz="half" idx="10"/>
          </p:nvPr>
        </p:nvSpPr>
        <p:spPr/>
        <p:txBody>
          <a:bodyPr/>
          <a:lstStyle/>
          <a:p>
            <a:fld id="{3E2F6B29-B238-0444-9974-3836CDD53440}" type="datetime1">
              <a:rPr lang="en-US" smtClean="0"/>
              <a:t>11/11/20</a:t>
            </a:fld>
            <a:endParaRPr lang="en-US"/>
          </a:p>
        </p:txBody>
      </p:sp>
      <p:sp>
        <p:nvSpPr>
          <p:cNvPr id="5" name="Footer Placeholder 4">
            <a:extLst>
              <a:ext uri="{FF2B5EF4-FFF2-40B4-BE49-F238E27FC236}">
                <a16:creationId xmlns:a16="http://schemas.microsoft.com/office/drawing/2014/main" id="{8AE3065B-B979-374C-9CB3-17E0FF23128F}"/>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B69D370B-B3C2-6742-97F5-4EDDAE02404C}"/>
              </a:ext>
            </a:extLst>
          </p:cNvPr>
          <p:cNvSpPr>
            <a:spLocks noGrp="1"/>
          </p:cNvSpPr>
          <p:nvPr>
            <p:ph type="sldNum" sz="quarter" idx="12"/>
          </p:nvPr>
        </p:nvSpPr>
        <p:spPr/>
        <p:txBody>
          <a:bodyPr/>
          <a:lstStyle/>
          <a:p>
            <a:fld id="{A738A032-2A4C-7E41-92C2-D3E79249CEC3}" type="slidenum">
              <a:rPr lang="en-US" smtClean="0"/>
              <a:t>1</a:t>
            </a:fld>
            <a:endParaRPr lang="en-US"/>
          </a:p>
        </p:txBody>
      </p:sp>
    </p:spTree>
    <p:extLst>
      <p:ext uri="{BB962C8B-B14F-4D97-AF65-F5344CB8AC3E}">
        <p14:creationId xmlns:p14="http://schemas.microsoft.com/office/powerpoint/2010/main" val="9783158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5626837" y="884677"/>
            <a:ext cx="1070606" cy="987863"/>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3839" y="2287987"/>
            <a:ext cx="2715600" cy="737026"/>
            <a:chOff x="3118808" y="2156920"/>
            <a:chExt cx="2715600" cy="737026"/>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8431331">
              <a:off x="5279869" y="2156920"/>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rot="5228944">
              <a:off x="3641042" y="1943469"/>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3091216">
            <a:off x="2748370" y="3759347"/>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2974684" y="4166071"/>
            <a:ext cx="946464" cy="1097698"/>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6" name="Line 16"/>
          <p:cNvSpPr/>
          <p:nvPr/>
        </p:nvSpPr>
        <p:spPr>
          <a:xfrm flipV="1">
            <a:off x="4207125" y="2286935"/>
            <a:ext cx="2715599" cy="2670334"/>
          </a:xfrm>
          <a:prstGeom prst="line">
            <a:avLst/>
          </a:prstGeom>
          <a:ln w="76320">
            <a:solidFill>
              <a:srgbClr val="FF69B4"/>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5971031">
            <a:off x="4058192" y="2893470"/>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140" name="CustomShape 20"/>
          <p:cNvSpPr/>
          <p:nvPr/>
        </p:nvSpPr>
        <p:spPr>
          <a:xfrm>
            <a:off x="6919660" y="1911605"/>
            <a:ext cx="1834412" cy="783502"/>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Traveling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p:txBody>
          <a:bodyPr>
            <a:normAutofit fontScale="90000"/>
          </a:bodyPr>
          <a:lstStyle/>
          <a:p>
            <a:r>
              <a:rPr lang="en-US" dirty="0"/>
              <a:t>Standing Slide (facing uphill) – Stopping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11/11/20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10</a:t>
            </a:fld>
            <a:endParaRPr lang="en-US"/>
          </a:p>
        </p:txBody>
      </p:sp>
      <p:grpSp>
        <p:nvGrpSpPr>
          <p:cNvPr id="26" name="Group 25">
            <a:extLst>
              <a:ext uri="{FF2B5EF4-FFF2-40B4-BE49-F238E27FC236}">
                <a16:creationId xmlns:a16="http://schemas.microsoft.com/office/drawing/2014/main" id="{31286C7A-1CA3-654D-B453-30C40091F5B1}"/>
              </a:ext>
            </a:extLst>
          </p:cNvPr>
          <p:cNvGrpSpPr/>
          <p:nvPr/>
        </p:nvGrpSpPr>
        <p:grpSpPr>
          <a:xfrm rot="1908658">
            <a:off x="3895023" y="1453073"/>
            <a:ext cx="2715600" cy="737026"/>
            <a:chOff x="3118808" y="2144042"/>
            <a:chExt cx="2715600" cy="737026"/>
          </a:xfrm>
        </p:grpSpPr>
        <p:sp>
          <p:nvSpPr>
            <p:cNvPr id="27" name="CustomShape 2">
              <a:extLst>
                <a:ext uri="{FF2B5EF4-FFF2-40B4-BE49-F238E27FC236}">
                  <a16:creationId xmlns:a16="http://schemas.microsoft.com/office/drawing/2014/main" id="{823D5D10-0746-3E49-901A-21E7189F018F}"/>
                </a:ext>
              </a:extLst>
            </p:cNvPr>
            <p:cNvSpPr/>
            <p:nvPr/>
          </p:nvSpPr>
          <p:spPr>
            <a:xfrm>
              <a:off x="3118808" y="2179623"/>
              <a:ext cx="2715600" cy="670083"/>
            </a:xfrm>
            <a:prstGeom prst="rect">
              <a:avLst/>
            </a:prstGeom>
            <a:solidFill>
              <a:srgbClr val="00B0F0"/>
            </a:solidFill>
            <a:ln>
              <a:solidFill>
                <a:srgbClr val="3465A4"/>
              </a:solidFill>
            </a:ln>
          </p:spPr>
          <p:style>
            <a:lnRef idx="0">
              <a:scrgbClr r="0" g="0" b="0"/>
            </a:lnRef>
            <a:fillRef idx="0">
              <a:scrgbClr r="0" g="0" b="0"/>
            </a:fillRef>
            <a:effectRef idx="0">
              <a:scrgbClr r="0" g="0" b="0"/>
            </a:effectRef>
            <a:fontRef idx="minor"/>
          </p:style>
        </p:sp>
        <p:sp>
          <p:nvSpPr>
            <p:cNvPr id="28" name="CustomShape 5">
              <a:extLst>
                <a:ext uri="{FF2B5EF4-FFF2-40B4-BE49-F238E27FC236}">
                  <a16:creationId xmlns:a16="http://schemas.microsoft.com/office/drawing/2014/main" id="{4D8A3F40-4782-CA4F-BA6C-ED8EDF6CF276}"/>
                </a:ext>
              </a:extLst>
            </p:cNvPr>
            <p:cNvSpPr/>
            <p:nvPr/>
          </p:nvSpPr>
          <p:spPr>
            <a:xfrm rot="9131921">
              <a:off x="5335864" y="214404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31" name="CustomShape 6">
              <a:extLst>
                <a:ext uri="{FF2B5EF4-FFF2-40B4-BE49-F238E27FC236}">
                  <a16:creationId xmlns:a16="http://schemas.microsoft.com/office/drawing/2014/main" id="{5310DFB5-428B-A747-9D26-981CBA7999E7}"/>
                </a:ext>
              </a:extLst>
            </p:cNvPr>
            <p:cNvSpPr/>
            <p:nvPr/>
          </p:nvSpPr>
          <p:spPr>
            <a:xfrm rot="5076998">
              <a:off x="3699739" y="1960945"/>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32" name="Freeform 31">
            <a:extLst>
              <a:ext uri="{FF2B5EF4-FFF2-40B4-BE49-F238E27FC236}">
                <a16:creationId xmlns:a16="http://schemas.microsoft.com/office/drawing/2014/main" id="{D2BDAAF7-0EB0-7349-94F0-0B4478F53422}"/>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ular Callout 36">
            <a:extLst>
              <a:ext uri="{FF2B5EF4-FFF2-40B4-BE49-F238E27FC236}">
                <a16:creationId xmlns:a16="http://schemas.microsoft.com/office/drawing/2014/main" id="{C9445627-1061-4046-94CD-108F73A06358}"/>
              </a:ext>
            </a:extLst>
          </p:cNvPr>
          <p:cNvSpPr/>
          <p:nvPr/>
        </p:nvSpPr>
        <p:spPr>
          <a:xfrm>
            <a:off x="347963" y="3011890"/>
            <a:ext cx="2057400" cy="696634"/>
          </a:xfrm>
          <a:prstGeom prst="wedgeRectCallout">
            <a:avLst>
              <a:gd name="adj1" fmla="val 118140"/>
              <a:gd name="adj2" fmla="val -10221"/>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80% body weight on the Front foot.</a:t>
            </a:r>
          </a:p>
        </p:txBody>
      </p:sp>
      <p:sp>
        <p:nvSpPr>
          <p:cNvPr id="38" name="Rectangular Callout 37">
            <a:extLst>
              <a:ext uri="{FF2B5EF4-FFF2-40B4-BE49-F238E27FC236}">
                <a16:creationId xmlns:a16="http://schemas.microsoft.com/office/drawing/2014/main" id="{7DDCA22D-430A-8040-81B2-8FCB44BEE8CD}"/>
              </a:ext>
            </a:extLst>
          </p:cNvPr>
          <p:cNvSpPr/>
          <p:nvPr/>
        </p:nvSpPr>
        <p:spPr>
          <a:xfrm>
            <a:off x="347963" y="1759339"/>
            <a:ext cx="2057400" cy="696634"/>
          </a:xfrm>
          <a:prstGeom prst="wedgeRectCallout">
            <a:avLst>
              <a:gd name="adj1" fmla="val 178526"/>
              <a:gd name="adj2" fmla="val -71570"/>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50/50% body weight on both feet.</a:t>
            </a:r>
          </a:p>
        </p:txBody>
      </p:sp>
    </p:spTree>
    <p:extLst>
      <p:ext uri="{BB962C8B-B14F-4D97-AF65-F5344CB8AC3E}">
        <p14:creationId xmlns:p14="http://schemas.microsoft.com/office/powerpoint/2010/main" val="92277524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5420330" y="1607320"/>
            <a:ext cx="1114348" cy="535495"/>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3839" y="2287987"/>
            <a:ext cx="2715600" cy="737026"/>
            <a:chOff x="3118808" y="2156920"/>
            <a:chExt cx="2715600" cy="737026"/>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8431331">
              <a:off x="5279869" y="2156920"/>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rot="5228944">
              <a:off x="3641042" y="1943469"/>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3091216">
            <a:off x="2748370" y="3759347"/>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2974684" y="4166071"/>
            <a:ext cx="946464" cy="1097698"/>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5971031">
            <a:off x="4058192" y="2893470"/>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140" name="CustomShape 20"/>
          <p:cNvSpPr/>
          <p:nvPr/>
        </p:nvSpPr>
        <p:spPr>
          <a:xfrm>
            <a:off x="6919660" y="1911605"/>
            <a:ext cx="1834412" cy="783502"/>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Turning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p:txBody>
          <a:bodyPr>
            <a:normAutofit fontScale="90000"/>
          </a:bodyPr>
          <a:lstStyle/>
          <a:p>
            <a:r>
              <a:rPr lang="en-US" dirty="0"/>
              <a:t>Standing Slide (facing uphill) – Turning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11/11/20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11</a:t>
            </a:fld>
            <a:endParaRPr lang="en-US"/>
          </a:p>
        </p:txBody>
      </p:sp>
      <p:sp>
        <p:nvSpPr>
          <p:cNvPr id="29" name="Freeform 28">
            <a:extLst>
              <a:ext uri="{FF2B5EF4-FFF2-40B4-BE49-F238E27FC236}">
                <a16:creationId xmlns:a16="http://schemas.microsoft.com/office/drawing/2014/main" id="{37E0D56E-E7E0-1846-B189-51219F8670C9}"/>
              </a:ext>
            </a:extLst>
          </p:cNvPr>
          <p:cNvSpPr/>
          <p:nvPr/>
        </p:nvSpPr>
        <p:spPr>
          <a:xfrm rot="2625976">
            <a:off x="5722546" y="1981757"/>
            <a:ext cx="607395" cy="1968585"/>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FF30FF"/>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a:extLst>
              <a:ext uri="{FF2B5EF4-FFF2-40B4-BE49-F238E27FC236}">
                <a16:creationId xmlns:a16="http://schemas.microsoft.com/office/drawing/2014/main" id="{F49EA5B1-5D01-9244-9DA1-0D1D4E15DBAE}"/>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ular Callout 34">
            <a:extLst>
              <a:ext uri="{FF2B5EF4-FFF2-40B4-BE49-F238E27FC236}">
                <a16:creationId xmlns:a16="http://schemas.microsoft.com/office/drawing/2014/main" id="{D6928CEA-2A7A-E44E-8260-6417499044BE}"/>
              </a:ext>
            </a:extLst>
          </p:cNvPr>
          <p:cNvSpPr/>
          <p:nvPr/>
        </p:nvSpPr>
        <p:spPr>
          <a:xfrm>
            <a:off x="347963" y="3011890"/>
            <a:ext cx="2057400" cy="696634"/>
          </a:xfrm>
          <a:prstGeom prst="wedgeRectCallout">
            <a:avLst>
              <a:gd name="adj1" fmla="val 118140"/>
              <a:gd name="adj2" fmla="val -10221"/>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80% body weight on the Front foot.</a:t>
            </a:r>
          </a:p>
        </p:txBody>
      </p:sp>
      <p:sp>
        <p:nvSpPr>
          <p:cNvPr id="36" name="Rectangular Callout 35">
            <a:extLst>
              <a:ext uri="{FF2B5EF4-FFF2-40B4-BE49-F238E27FC236}">
                <a16:creationId xmlns:a16="http://schemas.microsoft.com/office/drawing/2014/main" id="{FFF8F6A0-EAC8-F348-A650-EA9B7C53D39E}"/>
              </a:ext>
            </a:extLst>
          </p:cNvPr>
          <p:cNvSpPr/>
          <p:nvPr/>
        </p:nvSpPr>
        <p:spPr>
          <a:xfrm>
            <a:off x="347963" y="1759339"/>
            <a:ext cx="2057400" cy="696634"/>
          </a:xfrm>
          <a:prstGeom prst="wedgeRectCallout">
            <a:avLst>
              <a:gd name="adj1" fmla="val 97367"/>
              <a:gd name="adj2" fmla="val 68250"/>
            </a:avLst>
          </a:prstGeom>
          <a:solidFill>
            <a:srgbClr val="FF91FF">
              <a:alpha val="50196"/>
            </a:srgbClr>
          </a:solidFill>
          <a:ln>
            <a:solidFill>
              <a:srgbClr val="00000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50/50% body weight on both feet.</a:t>
            </a:r>
          </a:p>
        </p:txBody>
      </p:sp>
    </p:spTree>
    <p:extLst>
      <p:ext uri="{BB962C8B-B14F-4D97-AF65-F5344CB8AC3E}">
        <p14:creationId xmlns:p14="http://schemas.microsoft.com/office/powerpoint/2010/main" val="33275218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215"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216" name="Picture 215"/>
          <p:cNvPicPr/>
          <p:nvPr/>
        </p:nvPicPr>
        <p:blipFill>
          <a:blip r:embed="rId2"/>
          <a:stretch/>
        </p:blipFill>
        <p:spPr>
          <a:xfrm>
            <a:off x="2073927" y="3154192"/>
            <a:ext cx="4892716" cy="3646924"/>
          </a:xfrm>
          <a:prstGeom prst="rect">
            <a:avLst/>
          </a:prstGeom>
          <a:ln>
            <a:noFill/>
          </a:ln>
        </p:spPr>
      </p:pic>
      <p:pic>
        <p:nvPicPr>
          <p:cNvPr id="217" name="Picture 216"/>
          <p:cNvPicPr/>
          <p:nvPr/>
        </p:nvPicPr>
        <p:blipFill>
          <a:blip r:embed="rId3"/>
          <a:stretch/>
        </p:blipFill>
        <p:spPr>
          <a:xfrm>
            <a:off x="2073601" y="43139"/>
            <a:ext cx="4892716" cy="2984678"/>
          </a:xfrm>
          <a:prstGeom prst="rect">
            <a:avLst/>
          </a:prstGeom>
          <a:ln>
            <a:noFill/>
          </a:ln>
        </p:spPr>
      </p:pic>
      <p:pic>
        <p:nvPicPr>
          <p:cNvPr id="218" name="Picture 217"/>
          <p:cNvPicPr/>
          <p:nvPr/>
        </p:nvPicPr>
        <p:blipFill>
          <a:blip r:embed="rId4"/>
          <a:stretch/>
        </p:blipFill>
        <p:spPr>
          <a:xfrm>
            <a:off x="3215876" y="2928218"/>
            <a:ext cx="2325371" cy="319694"/>
          </a:xfrm>
          <a:prstGeom prst="rect">
            <a:avLst/>
          </a:prstGeom>
          <a:ln>
            <a:noFill/>
          </a:ln>
        </p:spPr>
      </p:pic>
    </p:spTree>
    <p:extLst>
      <p:ext uri="{BB962C8B-B14F-4D97-AF65-F5344CB8AC3E}">
        <p14:creationId xmlns:p14="http://schemas.microsoft.com/office/powerpoint/2010/main" val="24320434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220"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221" name="Picture 220"/>
          <p:cNvPicPr/>
          <p:nvPr/>
        </p:nvPicPr>
        <p:blipFill>
          <a:blip r:embed="rId2"/>
          <a:stretch/>
        </p:blipFill>
        <p:spPr>
          <a:xfrm>
            <a:off x="32982" y="360"/>
            <a:ext cx="4196509" cy="4340192"/>
          </a:xfrm>
          <a:prstGeom prst="rect">
            <a:avLst/>
          </a:prstGeom>
          <a:ln>
            <a:noFill/>
          </a:ln>
        </p:spPr>
      </p:pic>
      <p:pic>
        <p:nvPicPr>
          <p:cNvPr id="222" name="Picture 221"/>
          <p:cNvPicPr/>
          <p:nvPr/>
        </p:nvPicPr>
        <p:blipFill>
          <a:blip r:embed="rId3"/>
          <a:stretch/>
        </p:blipFill>
        <p:spPr>
          <a:xfrm>
            <a:off x="3898369" y="360"/>
            <a:ext cx="5116077" cy="3151219"/>
          </a:xfrm>
          <a:prstGeom prst="rect">
            <a:avLst/>
          </a:prstGeom>
          <a:ln>
            <a:noFill/>
          </a:ln>
        </p:spPr>
      </p:pic>
      <p:pic>
        <p:nvPicPr>
          <p:cNvPr id="223" name="Picture 222"/>
          <p:cNvPicPr/>
          <p:nvPr/>
        </p:nvPicPr>
        <p:blipFill>
          <a:blip r:embed="rId4"/>
          <a:stretch/>
        </p:blipFill>
        <p:spPr>
          <a:xfrm>
            <a:off x="32982" y="4341205"/>
            <a:ext cx="3040191" cy="422231"/>
          </a:xfrm>
          <a:prstGeom prst="rect">
            <a:avLst/>
          </a:prstGeom>
          <a:ln>
            <a:noFill/>
          </a:ln>
        </p:spPr>
      </p:pic>
      <p:pic>
        <p:nvPicPr>
          <p:cNvPr id="224" name="Picture 223"/>
          <p:cNvPicPr/>
          <p:nvPr/>
        </p:nvPicPr>
        <p:blipFill>
          <a:blip r:embed="rId5"/>
          <a:stretch/>
        </p:blipFill>
        <p:spPr>
          <a:xfrm>
            <a:off x="3898368" y="2747635"/>
            <a:ext cx="4975987" cy="4136424"/>
          </a:xfrm>
          <a:prstGeom prst="rect">
            <a:avLst/>
          </a:prstGeom>
          <a:ln>
            <a:noFill/>
          </a:ln>
        </p:spPr>
      </p:pic>
    </p:spTree>
    <p:extLst>
      <p:ext uri="{BB962C8B-B14F-4D97-AF65-F5344CB8AC3E}">
        <p14:creationId xmlns:p14="http://schemas.microsoft.com/office/powerpoint/2010/main" val="42320303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149A7FD-2545-BC46-8D28-8DBF25905F30}"/>
              </a:ext>
            </a:extLst>
          </p:cNvPr>
          <p:cNvSpPr>
            <a:spLocks noGrp="1"/>
          </p:cNvSpPr>
          <p:nvPr>
            <p:ph type="title"/>
          </p:nvPr>
        </p:nvSpPr>
        <p:spPr/>
        <p:txBody>
          <a:bodyPr/>
          <a:lstStyle/>
          <a:p>
            <a:pPr algn="ctr"/>
            <a:r>
              <a:rPr lang="en-US" dirty="0"/>
              <a:t>Racing Style </a:t>
            </a:r>
            <a:br>
              <a:rPr lang="en-US" dirty="0"/>
            </a:br>
            <a:r>
              <a:rPr lang="en-US" dirty="0"/>
              <a:t>Downhill Techniques</a:t>
            </a:r>
          </a:p>
        </p:txBody>
      </p:sp>
      <p:sp>
        <p:nvSpPr>
          <p:cNvPr id="9" name="Text Placeholder 8">
            <a:extLst>
              <a:ext uri="{FF2B5EF4-FFF2-40B4-BE49-F238E27FC236}">
                <a16:creationId xmlns:a16="http://schemas.microsoft.com/office/drawing/2014/main" id="{DE80A42A-F168-1545-BB9F-6E91A63563EC}"/>
              </a:ext>
            </a:extLst>
          </p:cNvPr>
          <p:cNvSpPr>
            <a:spLocks noGrp="1"/>
          </p:cNvSpPr>
          <p:nvPr>
            <p:ph type="body" idx="1"/>
          </p:nvPr>
        </p:nvSpPr>
        <p:spPr/>
        <p:txBody>
          <a:bodyPr/>
          <a:lstStyle/>
          <a:p>
            <a:endParaRPr lang="en-US"/>
          </a:p>
        </p:txBody>
      </p:sp>
      <p:sp>
        <p:nvSpPr>
          <p:cNvPr id="5" name="Date Placeholder 4">
            <a:extLst>
              <a:ext uri="{FF2B5EF4-FFF2-40B4-BE49-F238E27FC236}">
                <a16:creationId xmlns:a16="http://schemas.microsoft.com/office/drawing/2014/main" id="{57E9CB2F-C5D3-2043-8380-AF01D687E78F}"/>
              </a:ext>
            </a:extLst>
          </p:cNvPr>
          <p:cNvSpPr>
            <a:spLocks noGrp="1"/>
          </p:cNvSpPr>
          <p:nvPr>
            <p:ph type="dt" sz="half" idx="10"/>
          </p:nvPr>
        </p:nvSpPr>
        <p:spPr/>
        <p:txBody>
          <a:bodyPr/>
          <a:lstStyle/>
          <a:p>
            <a:fld id="{192A418B-D478-A34E-8215-EFD3192E5066}" type="datetime1">
              <a:rPr lang="en-US" smtClean="0"/>
              <a:t>11/11/20</a:t>
            </a:fld>
            <a:endParaRPr lang="en-US" sz="1000"/>
          </a:p>
        </p:txBody>
      </p:sp>
      <p:sp>
        <p:nvSpPr>
          <p:cNvPr id="6" name="Footer Placeholder 5">
            <a:extLst>
              <a:ext uri="{FF2B5EF4-FFF2-40B4-BE49-F238E27FC236}">
                <a16:creationId xmlns:a16="http://schemas.microsoft.com/office/drawing/2014/main" id="{85B7C564-F4D9-9345-AB56-D3AF38AA3E92}"/>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1352B976-380E-BC45-A7C1-2551F15563CC}"/>
              </a:ext>
            </a:extLst>
          </p:cNvPr>
          <p:cNvSpPr>
            <a:spLocks noGrp="1"/>
          </p:cNvSpPr>
          <p:nvPr>
            <p:ph type="sldNum" sz="quarter" idx="12"/>
          </p:nvPr>
        </p:nvSpPr>
        <p:spPr/>
        <p:txBody>
          <a:bodyPr/>
          <a:lstStyle/>
          <a:p>
            <a:fld id="{A738A032-2A4C-7E41-92C2-D3E79249CEC3}" type="slidenum">
              <a:rPr lang="en-US" smtClean="0"/>
              <a:pPr/>
              <a:t>14</a:t>
            </a:fld>
            <a:endParaRPr lang="en-US" sz="1000"/>
          </a:p>
        </p:txBody>
      </p:sp>
    </p:spTree>
    <p:extLst>
      <p:ext uri="{BB962C8B-B14F-4D97-AF65-F5344CB8AC3E}">
        <p14:creationId xmlns:p14="http://schemas.microsoft.com/office/powerpoint/2010/main" val="2812200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AD3CB44-BA9F-3145-A83F-232D575C5F91}"/>
              </a:ext>
            </a:extLst>
          </p:cNvPr>
          <p:cNvSpPr>
            <a:spLocks noGrp="1"/>
          </p:cNvSpPr>
          <p:nvPr>
            <p:ph type="title"/>
          </p:nvPr>
        </p:nvSpPr>
        <p:spPr/>
        <p:txBody>
          <a:bodyPr/>
          <a:lstStyle/>
          <a:p>
            <a:r>
              <a:rPr lang="en-US" dirty="0"/>
              <a:t>Downhill Racing - Postures</a:t>
            </a:r>
          </a:p>
        </p:txBody>
      </p:sp>
      <p:sp>
        <p:nvSpPr>
          <p:cNvPr id="9" name="Content Placeholder 8">
            <a:extLst>
              <a:ext uri="{FF2B5EF4-FFF2-40B4-BE49-F238E27FC236}">
                <a16:creationId xmlns:a16="http://schemas.microsoft.com/office/drawing/2014/main" id="{0EF14F6A-A3D7-B042-8479-298DD5590EE8}"/>
              </a:ext>
            </a:extLst>
          </p:cNvPr>
          <p:cNvSpPr>
            <a:spLocks noGrp="1"/>
          </p:cNvSpPr>
          <p:nvPr>
            <p:ph sz="half" idx="1"/>
          </p:nvPr>
        </p:nvSpPr>
        <p:spPr/>
        <p:txBody>
          <a:bodyPr>
            <a:normAutofit fontScale="85000" lnSpcReduction="10000"/>
          </a:bodyPr>
          <a:lstStyle/>
          <a:p>
            <a:r>
              <a:rPr lang="en-US" dirty="0"/>
              <a:t>Body Postures</a:t>
            </a:r>
          </a:p>
          <a:p>
            <a:pPr lvl="1"/>
            <a:r>
              <a:rPr lang="en-US" dirty="0"/>
              <a:t>Fully squatting-down style</a:t>
            </a:r>
          </a:p>
          <a:p>
            <a:r>
              <a:rPr lang="en-US" dirty="0"/>
              <a:t>Concept</a:t>
            </a:r>
          </a:p>
          <a:p>
            <a:pPr lvl="1"/>
            <a:r>
              <a:rPr lang="en-US" dirty="0"/>
              <a:t>The lower of your body’s ‘Center-of-Gravity (C.O.G.)’, the more stable while forwarding and turning.</a:t>
            </a:r>
          </a:p>
          <a:p>
            <a:pPr lvl="1"/>
            <a:r>
              <a:rPr lang="en-US" dirty="0"/>
              <a:t>More weight in the front to create more stable forward speed.</a:t>
            </a:r>
          </a:p>
          <a:p>
            <a:pPr lvl="1"/>
            <a:r>
              <a:rPr lang="en-US" dirty="0"/>
              <a:t>You need to “</a:t>
            </a:r>
            <a:r>
              <a:rPr lang="en-US" b="1" dirty="0">
                <a:solidFill>
                  <a:srgbClr val="00B050"/>
                </a:solidFill>
              </a:rPr>
              <a:t>FULLY Squatting down</a:t>
            </a:r>
            <a:r>
              <a:rPr lang="en-US" dirty="0"/>
              <a:t>” your body when racing downhill or free-ride higher </a:t>
            </a:r>
            <a:r>
              <a:rPr lang="en-US"/>
              <a:t>turning stability </a:t>
            </a:r>
            <a:r>
              <a:rPr lang="en-US" dirty="0"/>
              <a:t>– You minimize the height of your “C.O.G.” and more stability.</a:t>
            </a:r>
          </a:p>
        </p:txBody>
      </p:sp>
      <p:sp>
        <p:nvSpPr>
          <p:cNvPr id="3" name="Content Placeholder 2">
            <a:extLst>
              <a:ext uri="{FF2B5EF4-FFF2-40B4-BE49-F238E27FC236}">
                <a16:creationId xmlns:a16="http://schemas.microsoft.com/office/drawing/2014/main" id="{9A15B984-B62B-A846-B8C1-03DB1839F852}"/>
              </a:ext>
            </a:extLst>
          </p:cNvPr>
          <p:cNvSpPr>
            <a:spLocks noGrp="1"/>
          </p:cNvSpPr>
          <p:nvPr>
            <p:ph sz="half" idx="2"/>
          </p:nvPr>
        </p:nvSpPr>
        <p:spPr/>
        <p:txBody>
          <a:bodyPr>
            <a:normAutofit fontScale="85000" lnSpcReduction="10000"/>
          </a:bodyPr>
          <a:lstStyle/>
          <a:p>
            <a:endParaRPr lang="en-US" dirty="0"/>
          </a:p>
        </p:txBody>
      </p:sp>
      <p:sp>
        <p:nvSpPr>
          <p:cNvPr id="4" name="Date Placeholder 3">
            <a:extLst>
              <a:ext uri="{FF2B5EF4-FFF2-40B4-BE49-F238E27FC236}">
                <a16:creationId xmlns:a16="http://schemas.microsoft.com/office/drawing/2014/main" id="{52631747-2356-3A4C-B0AE-F91338889CAA}"/>
              </a:ext>
            </a:extLst>
          </p:cNvPr>
          <p:cNvSpPr>
            <a:spLocks noGrp="1"/>
          </p:cNvSpPr>
          <p:nvPr>
            <p:ph type="dt" sz="half" idx="10"/>
          </p:nvPr>
        </p:nvSpPr>
        <p:spPr/>
        <p:txBody>
          <a:bodyPr/>
          <a:lstStyle/>
          <a:p>
            <a:fld id="{399D9445-A5B6-B645-8A6C-D52291D4A473}" type="datetime1">
              <a:rPr lang="en-US" smtClean="0"/>
              <a:t>11/11/20</a:t>
            </a:fld>
            <a:endParaRPr lang="en-US"/>
          </a:p>
        </p:txBody>
      </p:sp>
      <p:sp>
        <p:nvSpPr>
          <p:cNvPr id="5" name="Footer Placeholder 4">
            <a:extLst>
              <a:ext uri="{FF2B5EF4-FFF2-40B4-BE49-F238E27FC236}">
                <a16:creationId xmlns:a16="http://schemas.microsoft.com/office/drawing/2014/main" id="{F6DE283A-23A7-484D-9003-1D3D149A5AE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984200A3-363F-8A43-B100-59CE9DBE93EB}"/>
              </a:ext>
            </a:extLst>
          </p:cNvPr>
          <p:cNvSpPr>
            <a:spLocks noGrp="1"/>
          </p:cNvSpPr>
          <p:nvPr>
            <p:ph type="sldNum" sz="quarter" idx="12"/>
          </p:nvPr>
        </p:nvSpPr>
        <p:spPr/>
        <p:txBody>
          <a:bodyPr/>
          <a:lstStyle/>
          <a:p>
            <a:fld id="{A738A032-2A4C-7E41-92C2-D3E79249CEC3}" type="slidenum">
              <a:rPr lang="en-US" smtClean="0"/>
              <a:t>15</a:t>
            </a:fld>
            <a:endParaRPr lang="en-US"/>
          </a:p>
        </p:txBody>
      </p:sp>
      <p:pic>
        <p:nvPicPr>
          <p:cNvPr id="10" name="Picture 2">
            <a:extLst>
              <a:ext uri="{FF2B5EF4-FFF2-40B4-BE49-F238E27FC236}">
                <a16:creationId xmlns:a16="http://schemas.microsoft.com/office/drawing/2014/main" id="{85ED0FB5-606D-694E-ADD1-5FAC6F24DD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9150" y="1796256"/>
            <a:ext cx="3886200" cy="38862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298328F-6792-6048-ABF7-233D8445458D}"/>
              </a:ext>
            </a:extLst>
          </p:cNvPr>
          <p:cNvSpPr txBox="1"/>
          <p:nvPr/>
        </p:nvSpPr>
        <p:spPr>
          <a:xfrm>
            <a:off x="4554477" y="5682456"/>
            <a:ext cx="4589523" cy="646331"/>
          </a:xfrm>
          <a:prstGeom prst="rect">
            <a:avLst/>
          </a:prstGeom>
          <a:noFill/>
        </p:spPr>
        <p:txBody>
          <a:bodyPr wrap="square" rtlCol="0">
            <a:spAutoFit/>
          </a:bodyPr>
          <a:lstStyle/>
          <a:p>
            <a:r>
              <a:rPr lang="en-US" dirty="0"/>
              <a:t>Picture from Emily Pross Facebook: </a:t>
            </a:r>
            <a:r>
              <a:rPr lang="en-US" dirty="0">
                <a:hlinkClick r:id="rId3"/>
              </a:rPr>
              <a:t>https://www.facebook.com/emilylongboards/</a:t>
            </a:r>
            <a:r>
              <a:rPr lang="en-US" dirty="0"/>
              <a:t> </a:t>
            </a:r>
          </a:p>
        </p:txBody>
      </p:sp>
      <p:cxnSp>
        <p:nvCxnSpPr>
          <p:cNvPr id="14" name="Straight Arrow Connector 13">
            <a:extLst>
              <a:ext uri="{FF2B5EF4-FFF2-40B4-BE49-F238E27FC236}">
                <a16:creationId xmlns:a16="http://schemas.microsoft.com/office/drawing/2014/main" id="{77E6FA36-3BAC-4C4A-9033-A4BD64845D1B}"/>
              </a:ext>
            </a:extLst>
          </p:cNvPr>
          <p:cNvCxnSpPr>
            <a:cxnSpLocks/>
          </p:cNvCxnSpPr>
          <p:nvPr/>
        </p:nvCxnSpPr>
        <p:spPr>
          <a:xfrm>
            <a:off x="6643360" y="3203678"/>
            <a:ext cx="0" cy="2021026"/>
          </a:xfrm>
          <a:prstGeom prst="straightConnector1">
            <a:avLst/>
          </a:prstGeom>
          <a:ln w="38100">
            <a:solidFill>
              <a:srgbClr val="FFFFFF">
                <a:alpha val="29804"/>
              </a:srgbClr>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Rectangular Callout 14">
            <a:extLst>
              <a:ext uri="{FF2B5EF4-FFF2-40B4-BE49-F238E27FC236}">
                <a16:creationId xmlns:a16="http://schemas.microsoft.com/office/drawing/2014/main" id="{C712C420-89B9-C64B-9DC2-40097C18BFD3}"/>
              </a:ext>
            </a:extLst>
          </p:cNvPr>
          <p:cNvSpPr/>
          <p:nvPr/>
        </p:nvSpPr>
        <p:spPr>
          <a:xfrm>
            <a:off x="6997148" y="529213"/>
            <a:ext cx="2146852" cy="772536"/>
          </a:xfrm>
          <a:prstGeom prst="wedgeRectCallout">
            <a:avLst>
              <a:gd name="adj1" fmla="val -50317"/>
              <a:gd name="adj2" fmla="val 181695"/>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Weight distribution: More weight on the Front than the Rear feet.</a:t>
            </a:r>
          </a:p>
        </p:txBody>
      </p:sp>
      <p:sp>
        <p:nvSpPr>
          <p:cNvPr id="20" name="Rectangular Callout 19">
            <a:extLst>
              <a:ext uri="{FF2B5EF4-FFF2-40B4-BE49-F238E27FC236}">
                <a16:creationId xmlns:a16="http://schemas.microsoft.com/office/drawing/2014/main" id="{0C6FF82B-075F-5945-85BB-2DEE12359B30}"/>
              </a:ext>
            </a:extLst>
          </p:cNvPr>
          <p:cNvSpPr/>
          <p:nvPr/>
        </p:nvSpPr>
        <p:spPr>
          <a:xfrm>
            <a:off x="7550718" y="3617844"/>
            <a:ext cx="852638" cy="596347"/>
          </a:xfrm>
          <a:prstGeom prst="wedgeRectCallout">
            <a:avLst>
              <a:gd name="adj1" fmla="val -146162"/>
              <a:gd name="adj2" fmla="val -12374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Height of Center of Gravity</a:t>
            </a:r>
          </a:p>
        </p:txBody>
      </p:sp>
    </p:spTree>
    <p:extLst>
      <p:ext uri="{BB962C8B-B14F-4D97-AF65-F5344CB8AC3E}">
        <p14:creationId xmlns:p14="http://schemas.microsoft.com/office/powerpoint/2010/main" val="34838708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AD3CB44-BA9F-3145-A83F-232D575C5F91}"/>
              </a:ext>
            </a:extLst>
          </p:cNvPr>
          <p:cNvSpPr>
            <a:spLocks noGrp="1"/>
          </p:cNvSpPr>
          <p:nvPr>
            <p:ph type="title"/>
          </p:nvPr>
        </p:nvSpPr>
        <p:spPr/>
        <p:txBody>
          <a:bodyPr/>
          <a:lstStyle/>
          <a:p>
            <a:r>
              <a:rPr lang="en-US" dirty="0"/>
              <a:t>Downhill Racing – Turning Styles</a:t>
            </a:r>
          </a:p>
        </p:txBody>
      </p:sp>
      <p:sp>
        <p:nvSpPr>
          <p:cNvPr id="9" name="Content Placeholder 8">
            <a:extLst>
              <a:ext uri="{FF2B5EF4-FFF2-40B4-BE49-F238E27FC236}">
                <a16:creationId xmlns:a16="http://schemas.microsoft.com/office/drawing/2014/main" id="{0EF14F6A-A3D7-B042-8479-298DD5590EE8}"/>
              </a:ext>
            </a:extLst>
          </p:cNvPr>
          <p:cNvSpPr>
            <a:spLocks noGrp="1"/>
          </p:cNvSpPr>
          <p:nvPr>
            <p:ph sz="half" idx="1"/>
          </p:nvPr>
        </p:nvSpPr>
        <p:spPr/>
        <p:txBody>
          <a:bodyPr>
            <a:normAutofit/>
          </a:bodyPr>
          <a:lstStyle/>
          <a:p>
            <a:r>
              <a:rPr lang="en-US" dirty="0"/>
              <a:t>Two styles of Downhill Racing</a:t>
            </a:r>
          </a:p>
          <a:p>
            <a:pPr lvl="1"/>
            <a:r>
              <a:rPr lang="en-US" dirty="0"/>
              <a:t>No-Palm Down Style</a:t>
            </a:r>
          </a:p>
          <a:p>
            <a:pPr lvl="2"/>
            <a:r>
              <a:rPr lang="en-US" dirty="0"/>
              <a:t>Using upper body to control the turns only</a:t>
            </a:r>
          </a:p>
          <a:p>
            <a:pPr lvl="1"/>
            <a:r>
              <a:rPr lang="en-US" dirty="0"/>
              <a:t>Palm Down Style</a:t>
            </a:r>
          </a:p>
          <a:p>
            <a:pPr lvl="2"/>
            <a:r>
              <a:rPr lang="en-US" dirty="0"/>
              <a:t>Using Palm (one only!) to assist the turns besides using body.</a:t>
            </a:r>
          </a:p>
          <a:p>
            <a:pPr lvl="2"/>
            <a:r>
              <a:rPr lang="en-US" dirty="0"/>
              <a:t>Further, there are two sub-style for “fore-hand” and “back-end” depending your stance style (goofy feet or not)</a:t>
            </a:r>
          </a:p>
        </p:txBody>
      </p:sp>
      <p:sp>
        <p:nvSpPr>
          <p:cNvPr id="4" name="Date Placeholder 3">
            <a:extLst>
              <a:ext uri="{FF2B5EF4-FFF2-40B4-BE49-F238E27FC236}">
                <a16:creationId xmlns:a16="http://schemas.microsoft.com/office/drawing/2014/main" id="{52631747-2356-3A4C-B0AE-F91338889CAA}"/>
              </a:ext>
            </a:extLst>
          </p:cNvPr>
          <p:cNvSpPr>
            <a:spLocks noGrp="1"/>
          </p:cNvSpPr>
          <p:nvPr>
            <p:ph type="dt" sz="half" idx="10"/>
          </p:nvPr>
        </p:nvSpPr>
        <p:spPr/>
        <p:txBody>
          <a:bodyPr/>
          <a:lstStyle/>
          <a:p>
            <a:fld id="{399D9445-A5B6-B645-8A6C-D52291D4A473}" type="datetime1">
              <a:rPr lang="en-US" smtClean="0"/>
              <a:t>11/11/20</a:t>
            </a:fld>
            <a:endParaRPr lang="en-US"/>
          </a:p>
        </p:txBody>
      </p:sp>
      <p:sp>
        <p:nvSpPr>
          <p:cNvPr id="5" name="Footer Placeholder 4">
            <a:extLst>
              <a:ext uri="{FF2B5EF4-FFF2-40B4-BE49-F238E27FC236}">
                <a16:creationId xmlns:a16="http://schemas.microsoft.com/office/drawing/2014/main" id="{F6DE283A-23A7-484D-9003-1D3D149A5AE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984200A3-363F-8A43-B100-59CE9DBE93EB}"/>
              </a:ext>
            </a:extLst>
          </p:cNvPr>
          <p:cNvSpPr>
            <a:spLocks noGrp="1"/>
          </p:cNvSpPr>
          <p:nvPr>
            <p:ph type="sldNum" sz="quarter" idx="12"/>
          </p:nvPr>
        </p:nvSpPr>
        <p:spPr/>
        <p:txBody>
          <a:bodyPr/>
          <a:lstStyle/>
          <a:p>
            <a:fld id="{A738A032-2A4C-7E41-92C2-D3E79249CEC3}" type="slidenum">
              <a:rPr lang="en-US" smtClean="0"/>
              <a:t>16</a:t>
            </a:fld>
            <a:endParaRPr lang="en-US"/>
          </a:p>
        </p:txBody>
      </p:sp>
      <p:sp>
        <p:nvSpPr>
          <p:cNvPr id="12" name="TextBox 11">
            <a:extLst>
              <a:ext uri="{FF2B5EF4-FFF2-40B4-BE49-F238E27FC236}">
                <a16:creationId xmlns:a16="http://schemas.microsoft.com/office/drawing/2014/main" id="{CAFC6520-A999-814F-9A4A-FA17BA8CB439}"/>
              </a:ext>
            </a:extLst>
          </p:cNvPr>
          <p:cNvSpPr txBox="1"/>
          <p:nvPr/>
        </p:nvSpPr>
        <p:spPr>
          <a:xfrm>
            <a:off x="2008075" y="5889241"/>
            <a:ext cx="3086100" cy="646331"/>
          </a:xfrm>
          <a:prstGeom prst="rect">
            <a:avLst/>
          </a:prstGeom>
          <a:noFill/>
        </p:spPr>
        <p:txBody>
          <a:bodyPr wrap="square" rtlCol="0">
            <a:spAutoFit/>
          </a:bodyPr>
          <a:lstStyle/>
          <a:p>
            <a:r>
              <a:rPr lang="en-US" sz="1200" dirty="0"/>
              <a:t>Pictures:</a:t>
            </a:r>
          </a:p>
          <a:p>
            <a:pPr marL="342900" indent="-342900">
              <a:buAutoNum type="arabicPeriod"/>
            </a:pPr>
            <a:r>
              <a:rPr lang="en-US" sz="1200" dirty="0"/>
              <a:t>From </a:t>
            </a:r>
            <a:r>
              <a:rPr lang="en-US" sz="1200" dirty="0" err="1">
                <a:hlinkClick r:id="rId2"/>
              </a:rPr>
              <a:t>Kozakov</a:t>
            </a:r>
            <a:r>
              <a:rPr lang="en-US" sz="1200" dirty="0">
                <a:hlinkClick r:id="rId2"/>
              </a:rPr>
              <a:t> Challenge 2018</a:t>
            </a:r>
            <a:endParaRPr lang="en-US" sz="1200" dirty="0"/>
          </a:p>
          <a:p>
            <a:pPr marL="342900" indent="-342900">
              <a:buAutoNum type="arabicPeriod"/>
            </a:pPr>
            <a:r>
              <a:rPr lang="en-US" sz="1200" dirty="0"/>
              <a:t>from </a:t>
            </a:r>
            <a:r>
              <a:rPr lang="en-US" sz="1200" dirty="0">
                <a:hlinkClick r:id="rId3"/>
              </a:rPr>
              <a:t>Emily Pross Facebook page</a:t>
            </a:r>
            <a:endParaRPr lang="en-US" sz="1200" dirty="0"/>
          </a:p>
        </p:txBody>
      </p:sp>
      <p:pic>
        <p:nvPicPr>
          <p:cNvPr id="15" name="Content Placeholder 14">
            <a:extLst>
              <a:ext uri="{FF2B5EF4-FFF2-40B4-BE49-F238E27FC236}">
                <a16:creationId xmlns:a16="http://schemas.microsoft.com/office/drawing/2014/main" id="{279D2FEA-B007-0843-A449-9F754DDE7C58}"/>
              </a:ext>
            </a:extLst>
          </p:cNvPr>
          <p:cNvPicPr>
            <a:picLocks noGrp="1"/>
          </p:cNvPicPr>
          <p:nvPr>
            <p:ph sz="half" idx="2"/>
          </p:nvPr>
        </p:nvPicPr>
        <p:blipFill>
          <a:blip r:embed="rId4"/>
          <a:stretch/>
        </p:blipFill>
        <p:spPr>
          <a:xfrm>
            <a:off x="4742207" y="1333752"/>
            <a:ext cx="4286992" cy="2608856"/>
          </a:xfrm>
          <a:prstGeom prst="rect">
            <a:avLst/>
          </a:prstGeom>
          <a:ln>
            <a:noFill/>
          </a:ln>
        </p:spPr>
      </p:pic>
      <p:pic>
        <p:nvPicPr>
          <p:cNvPr id="1028" name="Picture 4">
            <a:extLst>
              <a:ext uri="{FF2B5EF4-FFF2-40B4-BE49-F238E27FC236}">
                <a16:creationId xmlns:a16="http://schemas.microsoft.com/office/drawing/2014/main" id="{C0AF5B7C-8A42-CD43-80E7-3222CB33FB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7253" y="3848509"/>
            <a:ext cx="4286992" cy="2861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3146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00504-D038-7549-9AB4-0D271E95DDB5}"/>
              </a:ext>
            </a:extLst>
          </p:cNvPr>
          <p:cNvSpPr>
            <a:spLocks noGrp="1"/>
          </p:cNvSpPr>
          <p:nvPr>
            <p:ph type="title"/>
          </p:nvPr>
        </p:nvSpPr>
        <p:spPr>
          <a:xfrm>
            <a:off x="628649" y="365127"/>
            <a:ext cx="8394473" cy="827570"/>
          </a:xfrm>
        </p:spPr>
        <p:txBody>
          <a:bodyPr>
            <a:normAutofit fontScale="90000"/>
          </a:bodyPr>
          <a:lstStyle/>
          <a:p>
            <a:r>
              <a:rPr lang="en-US" dirty="0"/>
              <a:t>Downhill Racing</a:t>
            </a:r>
            <a:br>
              <a:rPr lang="en-US" dirty="0"/>
            </a:br>
            <a:r>
              <a:rPr lang="en-US" dirty="0"/>
              <a:t>Forehand vs. Backhand Palm-assisted Turning</a:t>
            </a:r>
          </a:p>
        </p:txBody>
      </p:sp>
      <p:sp>
        <p:nvSpPr>
          <p:cNvPr id="5" name="Date Placeholder 4">
            <a:extLst>
              <a:ext uri="{FF2B5EF4-FFF2-40B4-BE49-F238E27FC236}">
                <a16:creationId xmlns:a16="http://schemas.microsoft.com/office/drawing/2014/main" id="{C67C693A-96C1-B842-BECC-7416CFBA29F0}"/>
              </a:ext>
            </a:extLst>
          </p:cNvPr>
          <p:cNvSpPr>
            <a:spLocks noGrp="1"/>
          </p:cNvSpPr>
          <p:nvPr>
            <p:ph type="dt" sz="half" idx="10"/>
          </p:nvPr>
        </p:nvSpPr>
        <p:spPr/>
        <p:txBody>
          <a:bodyPr/>
          <a:lstStyle/>
          <a:p>
            <a:fld id="{192A418B-D478-A34E-8215-EFD3192E5066}" type="datetime1">
              <a:rPr lang="en-US" smtClean="0"/>
              <a:t>11/11/20</a:t>
            </a:fld>
            <a:endParaRPr lang="en-US" sz="1000"/>
          </a:p>
        </p:txBody>
      </p:sp>
      <p:sp>
        <p:nvSpPr>
          <p:cNvPr id="6" name="Footer Placeholder 5">
            <a:extLst>
              <a:ext uri="{FF2B5EF4-FFF2-40B4-BE49-F238E27FC236}">
                <a16:creationId xmlns:a16="http://schemas.microsoft.com/office/drawing/2014/main" id="{6CA0A81E-0306-974A-BB40-543C29DE989C}"/>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7CECE32C-A11B-8F42-9522-6CBC964D5A18}"/>
              </a:ext>
            </a:extLst>
          </p:cNvPr>
          <p:cNvSpPr>
            <a:spLocks noGrp="1"/>
          </p:cNvSpPr>
          <p:nvPr>
            <p:ph type="sldNum" sz="quarter" idx="12"/>
          </p:nvPr>
        </p:nvSpPr>
        <p:spPr/>
        <p:txBody>
          <a:bodyPr/>
          <a:lstStyle/>
          <a:p>
            <a:fld id="{A738A032-2A4C-7E41-92C2-D3E79249CEC3}" type="slidenum">
              <a:rPr lang="en-US" smtClean="0"/>
              <a:pPr/>
              <a:t>17</a:t>
            </a:fld>
            <a:endParaRPr lang="en-US" sz="1000"/>
          </a:p>
        </p:txBody>
      </p:sp>
      <p:pic>
        <p:nvPicPr>
          <p:cNvPr id="9" name="Content Placeholder 8">
            <a:extLst>
              <a:ext uri="{FF2B5EF4-FFF2-40B4-BE49-F238E27FC236}">
                <a16:creationId xmlns:a16="http://schemas.microsoft.com/office/drawing/2014/main" id="{A48088D7-7AF0-534B-9490-CA39A7F32930}"/>
              </a:ext>
            </a:extLst>
          </p:cNvPr>
          <p:cNvPicPr>
            <a:picLocks noGrp="1"/>
          </p:cNvPicPr>
          <p:nvPr>
            <p:ph sz="half" idx="1"/>
          </p:nvPr>
        </p:nvPicPr>
        <p:blipFill>
          <a:blip r:embed="rId2"/>
          <a:stretch/>
        </p:blipFill>
        <p:spPr>
          <a:xfrm>
            <a:off x="45372" y="3458534"/>
            <a:ext cx="4384222" cy="3154926"/>
          </a:xfrm>
          <a:prstGeom prst="rect">
            <a:avLst/>
          </a:prstGeom>
          <a:ln>
            <a:noFill/>
          </a:ln>
        </p:spPr>
      </p:pic>
      <p:pic>
        <p:nvPicPr>
          <p:cNvPr id="8" name="Picture 4">
            <a:extLst>
              <a:ext uri="{FF2B5EF4-FFF2-40B4-BE49-F238E27FC236}">
                <a16:creationId xmlns:a16="http://schemas.microsoft.com/office/drawing/2014/main" id="{2B725EAD-4058-B74C-B843-FCAD7EE47C4C}"/>
              </a:ext>
            </a:extLst>
          </p:cNvPr>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rcRect l="1" t="18900" r="33306" b="12100"/>
          <a:stretch/>
        </p:blipFill>
        <p:spPr bwMode="auto">
          <a:xfrm>
            <a:off x="4429593" y="3443663"/>
            <a:ext cx="4593529" cy="316979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3A4E65F-B04D-AC49-A3D9-9C2BE8690EB7}"/>
              </a:ext>
            </a:extLst>
          </p:cNvPr>
          <p:cNvSpPr txBox="1"/>
          <p:nvPr/>
        </p:nvSpPr>
        <p:spPr>
          <a:xfrm>
            <a:off x="5374909" y="2782669"/>
            <a:ext cx="2945081" cy="646331"/>
          </a:xfrm>
          <a:prstGeom prst="rect">
            <a:avLst/>
          </a:prstGeom>
          <a:noFill/>
        </p:spPr>
        <p:txBody>
          <a:bodyPr wrap="square" rtlCol="0">
            <a:spAutoFit/>
          </a:bodyPr>
          <a:lstStyle/>
          <a:p>
            <a:pPr algn="ctr"/>
            <a:r>
              <a:rPr lang="en-US" dirty="0"/>
              <a:t>Forehand Palm-Assisted Turning</a:t>
            </a:r>
          </a:p>
        </p:txBody>
      </p:sp>
      <p:sp>
        <p:nvSpPr>
          <p:cNvPr id="12" name="TextBox 11">
            <a:extLst>
              <a:ext uri="{FF2B5EF4-FFF2-40B4-BE49-F238E27FC236}">
                <a16:creationId xmlns:a16="http://schemas.microsoft.com/office/drawing/2014/main" id="{5DFA47A9-97DD-9847-9331-5DFD986C05E2}"/>
              </a:ext>
            </a:extLst>
          </p:cNvPr>
          <p:cNvSpPr txBox="1"/>
          <p:nvPr/>
        </p:nvSpPr>
        <p:spPr>
          <a:xfrm>
            <a:off x="566749" y="2787008"/>
            <a:ext cx="2945081" cy="646331"/>
          </a:xfrm>
          <a:prstGeom prst="rect">
            <a:avLst/>
          </a:prstGeom>
          <a:noFill/>
        </p:spPr>
        <p:txBody>
          <a:bodyPr wrap="square" rtlCol="0">
            <a:spAutoFit/>
          </a:bodyPr>
          <a:lstStyle/>
          <a:p>
            <a:pPr algn="ctr"/>
            <a:r>
              <a:rPr lang="en-US" dirty="0"/>
              <a:t>Backhand Palm-Assisted Turning</a:t>
            </a:r>
          </a:p>
        </p:txBody>
      </p:sp>
      <p:sp>
        <p:nvSpPr>
          <p:cNvPr id="13" name="TextBox 12">
            <a:extLst>
              <a:ext uri="{FF2B5EF4-FFF2-40B4-BE49-F238E27FC236}">
                <a16:creationId xmlns:a16="http://schemas.microsoft.com/office/drawing/2014/main" id="{C04A70FE-798C-2340-BDB6-0C8825DC6D7D}"/>
              </a:ext>
            </a:extLst>
          </p:cNvPr>
          <p:cNvSpPr txBox="1"/>
          <p:nvPr/>
        </p:nvSpPr>
        <p:spPr>
          <a:xfrm>
            <a:off x="278295" y="1626224"/>
            <a:ext cx="8587409" cy="1200329"/>
          </a:xfrm>
          <a:prstGeom prst="rect">
            <a:avLst/>
          </a:prstGeom>
          <a:noFill/>
          <a:ln>
            <a:solidFill>
              <a:srgbClr val="00B050"/>
            </a:solidFill>
          </a:ln>
        </p:spPr>
        <p:txBody>
          <a:bodyPr wrap="square" rtlCol="0">
            <a:spAutoFit/>
          </a:bodyPr>
          <a:lstStyle/>
          <a:p>
            <a:r>
              <a:rPr lang="en-US" dirty="0">
                <a:solidFill>
                  <a:srgbClr val="00B050"/>
                </a:solidFill>
              </a:rPr>
              <a:t>As you can see, both forehand and backhand styles are turning right. However, backhand turning (the left picture) has the ‘lower Center-of-Gravity’ (sitting position) and hence can achieve much sharper turn but trimming speed. While the right picture (Emily) creates create larger turning radius with maintaining higher speed in-and-out the corner faster.</a:t>
            </a:r>
          </a:p>
        </p:txBody>
      </p:sp>
      <p:cxnSp>
        <p:nvCxnSpPr>
          <p:cNvPr id="14" name="Straight Arrow Connector 13">
            <a:extLst>
              <a:ext uri="{FF2B5EF4-FFF2-40B4-BE49-F238E27FC236}">
                <a16:creationId xmlns:a16="http://schemas.microsoft.com/office/drawing/2014/main" id="{D9CDBB49-9403-974D-81BD-4E4385D1E437}"/>
              </a:ext>
            </a:extLst>
          </p:cNvPr>
          <p:cNvCxnSpPr>
            <a:cxnSpLocks/>
          </p:cNvCxnSpPr>
          <p:nvPr/>
        </p:nvCxnSpPr>
        <p:spPr>
          <a:xfrm>
            <a:off x="7247280" y="4781841"/>
            <a:ext cx="0" cy="1300907"/>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867B947-0970-9E46-B4C4-26F26CBEA91D}"/>
              </a:ext>
            </a:extLst>
          </p:cNvPr>
          <p:cNvSpPr txBox="1"/>
          <p:nvPr/>
        </p:nvSpPr>
        <p:spPr>
          <a:xfrm>
            <a:off x="6200577" y="5577437"/>
            <a:ext cx="881737" cy="646331"/>
          </a:xfrm>
          <a:prstGeom prst="rect">
            <a:avLst/>
          </a:prstGeom>
          <a:noFill/>
          <a:ln>
            <a:noFill/>
          </a:ln>
        </p:spPr>
        <p:txBody>
          <a:bodyPr wrap="square" rtlCol="0">
            <a:spAutoFit/>
          </a:bodyPr>
          <a:lstStyle/>
          <a:p>
            <a:pPr algn="ctr"/>
            <a:r>
              <a:rPr lang="en-US" sz="1200" dirty="0">
                <a:solidFill>
                  <a:schemeClr val="bg1"/>
                </a:solidFill>
              </a:rPr>
              <a:t>Height of Center of Gravity</a:t>
            </a:r>
          </a:p>
        </p:txBody>
      </p:sp>
      <p:cxnSp>
        <p:nvCxnSpPr>
          <p:cNvPr id="18" name="Straight Arrow Connector 17">
            <a:extLst>
              <a:ext uri="{FF2B5EF4-FFF2-40B4-BE49-F238E27FC236}">
                <a16:creationId xmlns:a16="http://schemas.microsoft.com/office/drawing/2014/main" id="{F630E032-055D-384C-B308-99A9FE8B0286}"/>
              </a:ext>
            </a:extLst>
          </p:cNvPr>
          <p:cNvCxnSpPr>
            <a:cxnSpLocks/>
          </p:cNvCxnSpPr>
          <p:nvPr/>
        </p:nvCxnSpPr>
        <p:spPr>
          <a:xfrm>
            <a:off x="2417090" y="5528376"/>
            <a:ext cx="0" cy="806638"/>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8CDC2E2-0C20-C745-8C7C-2FA466F9DC7D}"/>
              </a:ext>
            </a:extLst>
          </p:cNvPr>
          <p:cNvSpPr txBox="1"/>
          <p:nvPr/>
        </p:nvSpPr>
        <p:spPr>
          <a:xfrm>
            <a:off x="1595708" y="6011849"/>
            <a:ext cx="881737" cy="646331"/>
          </a:xfrm>
          <a:prstGeom prst="rect">
            <a:avLst/>
          </a:prstGeom>
          <a:noFill/>
          <a:ln>
            <a:noFill/>
          </a:ln>
        </p:spPr>
        <p:txBody>
          <a:bodyPr wrap="square" rtlCol="0">
            <a:spAutoFit/>
          </a:bodyPr>
          <a:lstStyle/>
          <a:p>
            <a:pPr algn="ctr"/>
            <a:r>
              <a:rPr lang="en-US" sz="1200" dirty="0">
                <a:solidFill>
                  <a:schemeClr val="bg1"/>
                </a:solidFill>
              </a:rPr>
              <a:t>Height of Center of Gravity</a:t>
            </a:r>
          </a:p>
        </p:txBody>
      </p:sp>
      <p:sp>
        <p:nvSpPr>
          <p:cNvPr id="16" name="TextBox 15">
            <a:extLst>
              <a:ext uri="{FF2B5EF4-FFF2-40B4-BE49-F238E27FC236}">
                <a16:creationId xmlns:a16="http://schemas.microsoft.com/office/drawing/2014/main" id="{A910E779-6C32-EB4F-9582-609EDF061FBF}"/>
              </a:ext>
            </a:extLst>
          </p:cNvPr>
          <p:cNvSpPr txBox="1"/>
          <p:nvPr/>
        </p:nvSpPr>
        <p:spPr>
          <a:xfrm>
            <a:off x="3261245" y="2860339"/>
            <a:ext cx="2496768" cy="553998"/>
          </a:xfrm>
          <a:prstGeom prst="rect">
            <a:avLst/>
          </a:prstGeom>
          <a:noFill/>
        </p:spPr>
        <p:txBody>
          <a:bodyPr wrap="square" rtlCol="0">
            <a:spAutoFit/>
          </a:bodyPr>
          <a:lstStyle/>
          <a:p>
            <a:r>
              <a:rPr lang="en-US" sz="1000" dirty="0"/>
              <a:t>Pictures:</a:t>
            </a:r>
          </a:p>
          <a:p>
            <a:pPr marL="342900" indent="-342900">
              <a:buAutoNum type="arabicPeriod"/>
            </a:pPr>
            <a:r>
              <a:rPr lang="en-US" sz="1000" dirty="0"/>
              <a:t>From </a:t>
            </a:r>
            <a:r>
              <a:rPr lang="en-US" sz="1000" dirty="0" err="1">
                <a:hlinkClick r:id="rId4"/>
              </a:rPr>
              <a:t>Kozakov</a:t>
            </a:r>
            <a:r>
              <a:rPr lang="en-US" sz="1000" dirty="0">
                <a:hlinkClick r:id="rId4"/>
              </a:rPr>
              <a:t> Challenge 2018</a:t>
            </a:r>
            <a:endParaRPr lang="en-US" sz="1000" dirty="0"/>
          </a:p>
          <a:p>
            <a:pPr marL="342900" indent="-342900">
              <a:buAutoNum type="arabicPeriod"/>
            </a:pPr>
            <a:r>
              <a:rPr lang="en-US" sz="1000" dirty="0"/>
              <a:t>from </a:t>
            </a:r>
            <a:r>
              <a:rPr lang="en-US" sz="1000" dirty="0">
                <a:hlinkClick r:id="rId5"/>
              </a:rPr>
              <a:t>Emily Pross Facebook page</a:t>
            </a:r>
            <a:endParaRPr lang="en-US" sz="1000" dirty="0"/>
          </a:p>
        </p:txBody>
      </p:sp>
    </p:spTree>
    <p:extLst>
      <p:ext uri="{BB962C8B-B14F-4D97-AF65-F5344CB8AC3E}">
        <p14:creationId xmlns:p14="http://schemas.microsoft.com/office/powerpoint/2010/main" val="36612510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0C7FA-2A42-424F-AA49-A7E3BC5EF17B}"/>
              </a:ext>
            </a:extLst>
          </p:cNvPr>
          <p:cNvSpPr>
            <a:spLocks noGrp="1"/>
          </p:cNvSpPr>
          <p:nvPr>
            <p:ph type="title"/>
          </p:nvPr>
        </p:nvSpPr>
        <p:spPr/>
        <p:txBody>
          <a:bodyPr/>
          <a:lstStyle/>
          <a:p>
            <a:r>
              <a:rPr lang="en-US" dirty="0"/>
              <a:t>Downhill Racing Turning Anatomy</a:t>
            </a:r>
          </a:p>
        </p:txBody>
      </p:sp>
      <p:pic>
        <p:nvPicPr>
          <p:cNvPr id="6" name="Picture 4">
            <a:extLst>
              <a:ext uri="{FF2B5EF4-FFF2-40B4-BE49-F238E27FC236}">
                <a16:creationId xmlns:a16="http://schemas.microsoft.com/office/drawing/2014/main" id="{FEA2E4BE-61E5-744F-B9F7-B06CEFC6CE7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rot="21175402">
            <a:off x="831692" y="1411288"/>
            <a:ext cx="7480615" cy="498951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Line 16">
            <a:extLst>
              <a:ext uri="{FF2B5EF4-FFF2-40B4-BE49-F238E27FC236}">
                <a16:creationId xmlns:a16="http://schemas.microsoft.com/office/drawing/2014/main" id="{7F186C9F-9493-B040-BD1E-5E517B19073D}"/>
              </a:ext>
            </a:extLst>
          </p:cNvPr>
          <p:cNvSpPr/>
          <p:nvPr/>
        </p:nvSpPr>
        <p:spPr>
          <a:xfrm flipH="1">
            <a:off x="437322" y="4194312"/>
            <a:ext cx="2136912" cy="854766"/>
          </a:xfrm>
          <a:prstGeom prst="line">
            <a:avLst/>
          </a:prstGeom>
          <a:ln w="76320">
            <a:solidFill>
              <a:srgbClr val="FF93FF"/>
            </a:solidFill>
            <a:round/>
            <a:tailEnd type="triangle" w="med" len="med"/>
          </a:ln>
        </p:spPr>
        <p:style>
          <a:lnRef idx="0">
            <a:scrgbClr r="0" g="0" b="0"/>
          </a:lnRef>
          <a:fillRef idx="0">
            <a:scrgbClr r="0" g="0" b="0"/>
          </a:fillRef>
          <a:effectRef idx="0">
            <a:scrgbClr r="0" g="0" b="0"/>
          </a:effectRef>
          <a:fontRef idx="minor"/>
        </p:style>
      </p:sp>
      <p:sp>
        <p:nvSpPr>
          <p:cNvPr id="11" name="Rectangular Callout 10">
            <a:extLst>
              <a:ext uri="{FF2B5EF4-FFF2-40B4-BE49-F238E27FC236}">
                <a16:creationId xmlns:a16="http://schemas.microsoft.com/office/drawing/2014/main" id="{A8C48F12-9A82-0C49-81F7-8AB0E93C5D73}"/>
              </a:ext>
            </a:extLst>
          </p:cNvPr>
          <p:cNvSpPr/>
          <p:nvPr/>
        </p:nvSpPr>
        <p:spPr>
          <a:xfrm>
            <a:off x="5595976" y="5796179"/>
            <a:ext cx="2245998" cy="1007783"/>
          </a:xfrm>
          <a:prstGeom prst="wedgeRectCallout">
            <a:avLst>
              <a:gd name="adj1" fmla="val -95512"/>
              <a:gd name="adj2" fmla="val -103546"/>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The other hand: minorly adjusting the direction of board to prevent sliding outward. (Don’t pull up!)</a:t>
            </a:r>
            <a:endParaRPr lang="en-US" sz="1400" dirty="0">
              <a:solidFill>
                <a:schemeClr val="tx1"/>
              </a:solidFill>
            </a:endParaRPr>
          </a:p>
        </p:txBody>
      </p:sp>
      <p:sp>
        <p:nvSpPr>
          <p:cNvPr id="12" name="Rectangular Callout 11">
            <a:extLst>
              <a:ext uri="{FF2B5EF4-FFF2-40B4-BE49-F238E27FC236}">
                <a16:creationId xmlns:a16="http://schemas.microsoft.com/office/drawing/2014/main" id="{BCA9CCE6-BB0B-594E-9670-49526C441CB6}"/>
              </a:ext>
            </a:extLst>
          </p:cNvPr>
          <p:cNvSpPr/>
          <p:nvPr/>
        </p:nvSpPr>
        <p:spPr>
          <a:xfrm>
            <a:off x="7007239" y="2560869"/>
            <a:ext cx="2057400" cy="1007783"/>
          </a:xfrm>
          <a:prstGeom prst="wedgeRectCallout">
            <a:avLst>
              <a:gd name="adj1" fmla="val -137416"/>
              <a:gd name="adj2" fmla="val 165697"/>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Rear foot on the ’Edge’ as rudder to control direction</a:t>
            </a:r>
            <a:endParaRPr lang="en-US" sz="1400" dirty="0">
              <a:solidFill>
                <a:schemeClr val="tx1"/>
              </a:solidFill>
            </a:endParaRPr>
          </a:p>
        </p:txBody>
      </p:sp>
      <p:sp>
        <p:nvSpPr>
          <p:cNvPr id="13" name="Rectangular Callout 12">
            <a:extLst>
              <a:ext uri="{FF2B5EF4-FFF2-40B4-BE49-F238E27FC236}">
                <a16:creationId xmlns:a16="http://schemas.microsoft.com/office/drawing/2014/main" id="{42EBC62A-1E0C-8B45-B963-37AE04710008}"/>
              </a:ext>
            </a:extLst>
          </p:cNvPr>
          <p:cNvSpPr/>
          <p:nvPr/>
        </p:nvSpPr>
        <p:spPr>
          <a:xfrm>
            <a:off x="149457" y="5396948"/>
            <a:ext cx="1759226" cy="1316749"/>
          </a:xfrm>
          <a:prstGeom prst="wedgeRectCallout">
            <a:avLst>
              <a:gd name="adj1" fmla="val 70908"/>
              <a:gd name="adj2" fmla="val -36620"/>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Forehand’s Palm in-parallel to ground and fingers up and pointing to your ‘intended’ traveling direction.</a:t>
            </a:r>
            <a:endParaRPr lang="en-US" sz="1400" dirty="0">
              <a:solidFill>
                <a:schemeClr val="tx1"/>
              </a:solidFill>
            </a:endParaRPr>
          </a:p>
        </p:txBody>
      </p:sp>
      <p:sp>
        <p:nvSpPr>
          <p:cNvPr id="14" name="Rectangular Callout 13">
            <a:extLst>
              <a:ext uri="{FF2B5EF4-FFF2-40B4-BE49-F238E27FC236}">
                <a16:creationId xmlns:a16="http://schemas.microsoft.com/office/drawing/2014/main" id="{DE4B22A4-ACE2-754A-B47E-C34113E5ADCD}"/>
              </a:ext>
            </a:extLst>
          </p:cNvPr>
          <p:cNvSpPr/>
          <p:nvPr/>
        </p:nvSpPr>
        <p:spPr>
          <a:xfrm>
            <a:off x="79360" y="3217655"/>
            <a:ext cx="1759226" cy="976657"/>
          </a:xfrm>
          <a:prstGeom prst="wedgeRectCallout">
            <a:avLst>
              <a:gd name="adj1" fmla="val 84467"/>
              <a:gd name="adj2" fmla="val 41198"/>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Head, Eyes, and Shoulder all facing the direction of your ‘intended’ traveling.</a:t>
            </a:r>
          </a:p>
        </p:txBody>
      </p:sp>
      <p:sp>
        <p:nvSpPr>
          <p:cNvPr id="15" name="TextBox 14">
            <a:extLst>
              <a:ext uri="{FF2B5EF4-FFF2-40B4-BE49-F238E27FC236}">
                <a16:creationId xmlns:a16="http://schemas.microsoft.com/office/drawing/2014/main" id="{B65BC108-5FB4-5445-8C8E-84FFA014C5FA}"/>
              </a:ext>
            </a:extLst>
          </p:cNvPr>
          <p:cNvSpPr txBox="1"/>
          <p:nvPr/>
        </p:nvSpPr>
        <p:spPr>
          <a:xfrm>
            <a:off x="5005413" y="1557404"/>
            <a:ext cx="2747109" cy="461665"/>
          </a:xfrm>
          <a:prstGeom prst="rect">
            <a:avLst/>
          </a:prstGeom>
          <a:noFill/>
          <a:ln>
            <a:solidFill>
              <a:srgbClr val="FFFFFF"/>
            </a:solidFill>
          </a:ln>
        </p:spPr>
        <p:txBody>
          <a:bodyPr wrap="square" rtlCol="0">
            <a:spAutoFit/>
          </a:bodyPr>
          <a:lstStyle/>
          <a:p>
            <a:r>
              <a:rPr lang="en-US" sz="1200" dirty="0">
                <a:solidFill>
                  <a:schemeClr val="bg1"/>
                </a:solidFill>
              </a:rPr>
              <a:t>Pictures:</a:t>
            </a:r>
          </a:p>
          <a:p>
            <a:pPr marL="342900" indent="-342900">
              <a:buAutoNum type="arabicPeriod"/>
            </a:pPr>
            <a:r>
              <a:rPr lang="en-US" sz="1200" dirty="0">
                <a:solidFill>
                  <a:schemeClr val="bg1"/>
                </a:solidFill>
              </a:rPr>
              <a:t>From </a:t>
            </a:r>
            <a:r>
              <a:rPr lang="en-US" sz="1200" dirty="0">
                <a:solidFill>
                  <a:schemeClr val="bg1"/>
                </a:solidFill>
                <a:hlinkClick r:id="rId3">
                  <a:extLst>
                    <a:ext uri="{A12FA001-AC4F-418D-AE19-62706E023703}">
                      <ahyp:hlinkClr xmlns:ahyp="http://schemas.microsoft.com/office/drawing/2018/hyperlinkcolor" val="tx"/>
                    </a:ext>
                  </a:extLst>
                </a:hlinkClick>
              </a:rPr>
              <a:t>Emily Pross Facebook page</a:t>
            </a:r>
            <a:endParaRPr lang="en-US" sz="1200" dirty="0">
              <a:solidFill>
                <a:schemeClr val="bg1"/>
              </a:solidFill>
            </a:endParaRPr>
          </a:p>
        </p:txBody>
      </p:sp>
      <p:cxnSp>
        <p:nvCxnSpPr>
          <p:cNvPr id="7" name="Straight Arrow Connector 6">
            <a:extLst>
              <a:ext uri="{FF2B5EF4-FFF2-40B4-BE49-F238E27FC236}">
                <a16:creationId xmlns:a16="http://schemas.microsoft.com/office/drawing/2014/main" id="{9F852832-CCC5-D34B-BF10-E5FFD4DB7C07}"/>
              </a:ext>
            </a:extLst>
          </p:cNvPr>
          <p:cNvCxnSpPr>
            <a:cxnSpLocks/>
          </p:cNvCxnSpPr>
          <p:nvPr/>
        </p:nvCxnSpPr>
        <p:spPr>
          <a:xfrm>
            <a:off x="3826564" y="3965713"/>
            <a:ext cx="0" cy="1331844"/>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Rectangular Callout 18">
            <a:extLst>
              <a:ext uri="{FF2B5EF4-FFF2-40B4-BE49-F238E27FC236}">
                <a16:creationId xmlns:a16="http://schemas.microsoft.com/office/drawing/2014/main" id="{A4DEBDE4-1F0D-1944-BDBA-A5AF54EC110D}"/>
              </a:ext>
            </a:extLst>
          </p:cNvPr>
          <p:cNvSpPr/>
          <p:nvPr/>
        </p:nvSpPr>
        <p:spPr>
          <a:xfrm>
            <a:off x="2007704" y="1734647"/>
            <a:ext cx="2057400" cy="1007783"/>
          </a:xfrm>
          <a:prstGeom prst="wedgeRectCallout">
            <a:avLst>
              <a:gd name="adj1" fmla="val 39396"/>
              <a:gd name="adj2" fmla="val 164711"/>
            </a:avLst>
          </a:prstGeom>
          <a:solidFill>
            <a:srgbClr val="FF93FF"/>
          </a:solidFill>
          <a:ln>
            <a:solidFill>
              <a:schemeClr val="bg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20% vs. 75% weight distribution between the palm and the front foot.</a:t>
            </a:r>
          </a:p>
        </p:txBody>
      </p:sp>
      <p:sp>
        <p:nvSpPr>
          <p:cNvPr id="17" name="TextBox 16">
            <a:extLst>
              <a:ext uri="{FF2B5EF4-FFF2-40B4-BE49-F238E27FC236}">
                <a16:creationId xmlns:a16="http://schemas.microsoft.com/office/drawing/2014/main" id="{81560E52-364E-5F44-AB68-F486864AF0E9}"/>
              </a:ext>
            </a:extLst>
          </p:cNvPr>
          <p:cNvSpPr txBox="1"/>
          <p:nvPr/>
        </p:nvSpPr>
        <p:spPr>
          <a:xfrm>
            <a:off x="2823417" y="5440264"/>
            <a:ext cx="1122416" cy="923330"/>
          </a:xfrm>
          <a:prstGeom prst="rect">
            <a:avLst/>
          </a:prstGeom>
          <a:noFill/>
          <a:ln>
            <a:solidFill>
              <a:schemeClr val="bg1"/>
            </a:solidFill>
          </a:ln>
        </p:spPr>
        <p:txBody>
          <a:bodyPr wrap="square" rtlCol="0">
            <a:spAutoFit/>
          </a:bodyPr>
          <a:lstStyle/>
          <a:p>
            <a:pPr algn="ctr"/>
            <a:r>
              <a:rPr lang="en-US" dirty="0">
                <a:solidFill>
                  <a:schemeClr val="bg1"/>
                </a:solidFill>
              </a:rPr>
              <a:t>Height of Center of Gravity</a:t>
            </a:r>
          </a:p>
        </p:txBody>
      </p:sp>
      <p:sp>
        <p:nvSpPr>
          <p:cNvPr id="18" name="TextBox 17">
            <a:extLst>
              <a:ext uri="{FF2B5EF4-FFF2-40B4-BE49-F238E27FC236}">
                <a16:creationId xmlns:a16="http://schemas.microsoft.com/office/drawing/2014/main" id="{BDFE8600-C0EA-7547-B014-0E4A0459FB35}"/>
              </a:ext>
            </a:extLst>
          </p:cNvPr>
          <p:cNvSpPr txBox="1"/>
          <p:nvPr/>
        </p:nvSpPr>
        <p:spPr>
          <a:xfrm>
            <a:off x="79360" y="1212574"/>
            <a:ext cx="1928344" cy="646331"/>
          </a:xfrm>
          <a:prstGeom prst="rect">
            <a:avLst/>
          </a:prstGeom>
          <a:noFill/>
        </p:spPr>
        <p:txBody>
          <a:bodyPr wrap="square" rtlCol="0">
            <a:spAutoFit/>
          </a:bodyPr>
          <a:lstStyle/>
          <a:p>
            <a:r>
              <a:rPr lang="en-US" dirty="0"/>
              <a:t>Forehand Palm-assisted Turning</a:t>
            </a:r>
          </a:p>
        </p:txBody>
      </p:sp>
    </p:spTree>
    <p:extLst>
      <p:ext uri="{BB962C8B-B14F-4D97-AF65-F5344CB8AC3E}">
        <p14:creationId xmlns:p14="http://schemas.microsoft.com/office/powerpoint/2010/main" val="23182768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 name="Picture 244"/>
          <p:cNvPicPr/>
          <p:nvPr/>
        </p:nvPicPr>
        <p:blipFill>
          <a:blip r:embed="rId2"/>
          <a:stretch/>
        </p:blipFill>
        <p:spPr>
          <a:xfrm>
            <a:off x="628650" y="1411355"/>
            <a:ext cx="5843402" cy="3635657"/>
          </a:xfrm>
          <a:prstGeom prst="rect">
            <a:avLst/>
          </a:prstGeom>
          <a:ln>
            <a:noFill/>
          </a:ln>
        </p:spPr>
      </p:pic>
      <p:pic>
        <p:nvPicPr>
          <p:cNvPr id="246" name="Picture 245"/>
          <p:cNvPicPr/>
          <p:nvPr/>
        </p:nvPicPr>
        <p:blipFill>
          <a:blip r:embed="rId3"/>
          <a:stretch/>
        </p:blipFill>
        <p:spPr>
          <a:xfrm>
            <a:off x="4144488" y="3087584"/>
            <a:ext cx="5016579" cy="3770024"/>
          </a:xfrm>
          <a:prstGeom prst="rect">
            <a:avLst/>
          </a:prstGeom>
          <a:ln>
            <a:noFill/>
          </a:ln>
        </p:spPr>
      </p:pic>
      <p:sp>
        <p:nvSpPr>
          <p:cNvPr id="2" name="Title 1">
            <a:extLst>
              <a:ext uri="{FF2B5EF4-FFF2-40B4-BE49-F238E27FC236}">
                <a16:creationId xmlns:a16="http://schemas.microsoft.com/office/drawing/2014/main" id="{CFE1E509-375E-554A-B199-33066533BA5A}"/>
              </a:ext>
            </a:extLst>
          </p:cNvPr>
          <p:cNvSpPr>
            <a:spLocks noGrp="1"/>
          </p:cNvSpPr>
          <p:nvPr>
            <p:ph type="title"/>
          </p:nvPr>
        </p:nvSpPr>
        <p:spPr/>
        <p:txBody>
          <a:bodyPr>
            <a:normAutofit fontScale="90000"/>
          </a:bodyPr>
          <a:lstStyle/>
          <a:p>
            <a:r>
              <a:rPr lang="en-US" dirty="0"/>
              <a:t>Racing Style: </a:t>
            </a:r>
            <a:br>
              <a:rPr lang="en-US" dirty="0"/>
            </a:br>
            <a:r>
              <a:rPr lang="en-US" dirty="0"/>
              <a:t>Backhand Palm-assisted Turning</a:t>
            </a:r>
          </a:p>
        </p:txBody>
      </p:sp>
      <p:sp>
        <p:nvSpPr>
          <p:cNvPr id="3" name="Content Placeholder 2">
            <a:extLst>
              <a:ext uri="{FF2B5EF4-FFF2-40B4-BE49-F238E27FC236}">
                <a16:creationId xmlns:a16="http://schemas.microsoft.com/office/drawing/2014/main" id="{04B775D2-B72B-D84B-87E0-A9020FFC0346}"/>
              </a:ext>
            </a:extLst>
          </p:cNvPr>
          <p:cNvSpPr>
            <a:spLocks noGrp="1"/>
          </p:cNvSpPr>
          <p:nvPr>
            <p:ph idx="1"/>
          </p:nvPr>
        </p:nvSpPr>
        <p:spPr/>
        <p:txBody>
          <a:bodyPr/>
          <a:lstStyle/>
          <a:p>
            <a:endParaRPr lang="en-US" dirty="0"/>
          </a:p>
        </p:txBody>
      </p:sp>
      <p:cxnSp>
        <p:nvCxnSpPr>
          <p:cNvPr id="9" name="Straight Arrow Connector 8">
            <a:extLst>
              <a:ext uri="{FF2B5EF4-FFF2-40B4-BE49-F238E27FC236}">
                <a16:creationId xmlns:a16="http://schemas.microsoft.com/office/drawing/2014/main" id="{4F23104A-876A-B149-BA01-665E9A987C1A}"/>
              </a:ext>
            </a:extLst>
          </p:cNvPr>
          <p:cNvCxnSpPr>
            <a:cxnSpLocks/>
          </p:cNvCxnSpPr>
          <p:nvPr/>
        </p:nvCxnSpPr>
        <p:spPr>
          <a:xfrm>
            <a:off x="1789043" y="4870174"/>
            <a:ext cx="1761308" cy="1240158"/>
          </a:xfrm>
          <a:prstGeom prst="straightConnector1">
            <a:avLst/>
          </a:prstGeom>
          <a:ln w="38100">
            <a:solidFill>
              <a:srgbClr val="FF91FF"/>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B2C25CD-8F0F-3946-8F92-C73F3A10B8F9}"/>
              </a:ext>
            </a:extLst>
          </p:cNvPr>
          <p:cNvSpPr txBox="1"/>
          <p:nvPr/>
        </p:nvSpPr>
        <p:spPr>
          <a:xfrm>
            <a:off x="2172011" y="5481934"/>
            <a:ext cx="782247" cy="461665"/>
          </a:xfrm>
          <a:prstGeom prst="rect">
            <a:avLst/>
          </a:prstGeom>
          <a:noFill/>
        </p:spPr>
        <p:txBody>
          <a:bodyPr wrap="square" rtlCol="0">
            <a:spAutoFit/>
          </a:bodyPr>
          <a:lstStyle/>
          <a:p>
            <a:r>
              <a:rPr lang="en-US" sz="1200" dirty="0"/>
              <a:t>Time sequence</a:t>
            </a:r>
          </a:p>
        </p:txBody>
      </p:sp>
      <p:sp>
        <p:nvSpPr>
          <p:cNvPr id="11" name="TextBox 10">
            <a:extLst>
              <a:ext uri="{FF2B5EF4-FFF2-40B4-BE49-F238E27FC236}">
                <a16:creationId xmlns:a16="http://schemas.microsoft.com/office/drawing/2014/main" id="{60776441-FD8D-6047-9125-CD40A929A283}"/>
              </a:ext>
            </a:extLst>
          </p:cNvPr>
          <p:cNvSpPr txBox="1"/>
          <p:nvPr/>
        </p:nvSpPr>
        <p:spPr>
          <a:xfrm>
            <a:off x="6561036" y="1937685"/>
            <a:ext cx="2496768" cy="400110"/>
          </a:xfrm>
          <a:prstGeom prst="rect">
            <a:avLst/>
          </a:prstGeom>
          <a:noFill/>
        </p:spPr>
        <p:txBody>
          <a:bodyPr wrap="square" rtlCol="0">
            <a:spAutoFit/>
          </a:bodyPr>
          <a:lstStyle/>
          <a:p>
            <a:r>
              <a:rPr lang="en-US" sz="1000" dirty="0"/>
              <a:t>Pictures:</a:t>
            </a:r>
          </a:p>
          <a:p>
            <a:pPr marL="342900" indent="-342900">
              <a:buAutoNum type="arabicPeriod"/>
            </a:pPr>
            <a:r>
              <a:rPr lang="en-US" sz="1000" dirty="0"/>
              <a:t>From </a:t>
            </a:r>
            <a:r>
              <a:rPr lang="en-US" sz="1000" dirty="0">
                <a:hlinkClick r:id="rId4"/>
              </a:rPr>
              <a:t>Kozakov Challenge 2018</a:t>
            </a:r>
            <a:endParaRPr lang="en-US" sz="1000" dirty="0"/>
          </a:p>
        </p:txBody>
      </p:sp>
    </p:spTree>
    <p:extLst>
      <p:ext uri="{BB962C8B-B14F-4D97-AF65-F5344CB8AC3E}">
        <p14:creationId xmlns:p14="http://schemas.microsoft.com/office/powerpoint/2010/main" val="141104011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2B46C-32A8-9448-B9ED-33C851CEB1AF}"/>
              </a:ext>
            </a:extLst>
          </p:cNvPr>
          <p:cNvSpPr>
            <a:spLocks noGrp="1"/>
          </p:cNvSpPr>
          <p:nvPr>
            <p:ph type="title"/>
          </p:nvPr>
        </p:nvSpPr>
        <p:spPr/>
        <p:txBody>
          <a:bodyPr/>
          <a:lstStyle/>
          <a:p>
            <a:r>
              <a:rPr lang="en-US" dirty="0"/>
              <a:t>Basics of Longboard Riding</a:t>
            </a:r>
          </a:p>
        </p:txBody>
      </p:sp>
      <p:sp>
        <p:nvSpPr>
          <p:cNvPr id="3" name="Content Placeholder 2">
            <a:extLst>
              <a:ext uri="{FF2B5EF4-FFF2-40B4-BE49-F238E27FC236}">
                <a16:creationId xmlns:a16="http://schemas.microsoft.com/office/drawing/2014/main" id="{16044200-5AB2-E743-8387-11ADD6C948D1}"/>
              </a:ext>
            </a:extLst>
          </p:cNvPr>
          <p:cNvSpPr>
            <a:spLocks noGrp="1"/>
          </p:cNvSpPr>
          <p:nvPr>
            <p:ph idx="1"/>
          </p:nvPr>
        </p:nvSpPr>
        <p:spPr/>
        <p:txBody>
          <a:bodyPr>
            <a:normAutofit fontScale="70000" lnSpcReduction="20000"/>
          </a:bodyPr>
          <a:lstStyle/>
          <a:p>
            <a:r>
              <a:rPr lang="en-US" dirty="0"/>
              <a:t>Your body together with the complete longboard (deck, trucks, and wheels) are all involving with your riding dynamics.</a:t>
            </a:r>
          </a:p>
          <a:p>
            <a:pPr lvl="1"/>
            <a:r>
              <a:rPr lang="en-US" dirty="0"/>
              <a:t>Stances</a:t>
            </a:r>
          </a:p>
          <a:p>
            <a:pPr lvl="2"/>
            <a:r>
              <a:rPr lang="en-US" dirty="0"/>
              <a:t>Depending upon your speed of riding and how you want to control of the board</a:t>
            </a:r>
          </a:p>
          <a:p>
            <a:pPr lvl="3"/>
            <a:r>
              <a:rPr lang="en-US" dirty="0"/>
              <a:t>Front foot: </a:t>
            </a:r>
          </a:p>
          <a:p>
            <a:pPr lvl="4"/>
            <a:r>
              <a:rPr lang="en-US" dirty="0"/>
              <a:t>Carving style (low speed): 0~30 degree from your traveling direction.</a:t>
            </a:r>
          </a:p>
          <a:p>
            <a:pPr lvl="4"/>
            <a:r>
              <a:rPr lang="en-US" dirty="0"/>
              <a:t>Hybrid style: 45 degree as hybrid style (balance between speed and control)</a:t>
            </a:r>
          </a:p>
          <a:p>
            <a:pPr lvl="4"/>
            <a:r>
              <a:rPr lang="en-US" dirty="0"/>
              <a:t>High speed downhill racing style: 0 degree (almost parallel with your traveling direction due to the speed is high)</a:t>
            </a:r>
          </a:p>
          <a:p>
            <a:pPr lvl="1"/>
            <a:r>
              <a:rPr lang="en-US" dirty="0"/>
              <a:t>Hip</a:t>
            </a:r>
          </a:p>
          <a:p>
            <a:pPr lvl="2"/>
            <a:r>
              <a:rPr lang="en-US" dirty="0"/>
              <a:t>Control how you want to distribute your body weight.</a:t>
            </a:r>
          </a:p>
          <a:p>
            <a:pPr lvl="2"/>
            <a:r>
              <a:rPr lang="en-US" dirty="0"/>
              <a:t>The higher speed you travel, move hip to the front of deck to have more weight at front foot including downhill (and racing) to create more ‘stability’. </a:t>
            </a:r>
          </a:p>
          <a:p>
            <a:pPr lvl="1"/>
            <a:r>
              <a:rPr lang="en-US" dirty="0"/>
              <a:t>Chest</a:t>
            </a:r>
          </a:p>
          <a:p>
            <a:pPr lvl="2"/>
            <a:r>
              <a:rPr lang="en-US" dirty="0"/>
              <a:t>Control where your movement direction to go. Use your chest to face the direction of your traveling</a:t>
            </a:r>
          </a:p>
          <a:p>
            <a:pPr lvl="1"/>
            <a:r>
              <a:rPr lang="en-US" dirty="0"/>
              <a:t>Head &amp; Eyes</a:t>
            </a:r>
          </a:p>
          <a:p>
            <a:pPr lvl="2"/>
            <a:r>
              <a:rPr lang="en-US" dirty="0"/>
              <a:t>Your head and eyes will also influence your travel direction. ALWAYS! Always eyes looking at your traveling direction.</a:t>
            </a:r>
          </a:p>
          <a:p>
            <a:pPr lvl="1"/>
            <a:r>
              <a:rPr lang="en-US" dirty="0"/>
              <a:t>Hands</a:t>
            </a:r>
          </a:p>
          <a:p>
            <a:pPr lvl="2"/>
            <a:r>
              <a:rPr lang="en-US" dirty="0"/>
              <a:t>Your two hands control your overall body’s balance with most saying (more hands positions vs your hip/torso on later pages</a:t>
            </a:r>
          </a:p>
        </p:txBody>
      </p:sp>
      <p:sp>
        <p:nvSpPr>
          <p:cNvPr id="4" name="Date Placeholder 3">
            <a:extLst>
              <a:ext uri="{FF2B5EF4-FFF2-40B4-BE49-F238E27FC236}">
                <a16:creationId xmlns:a16="http://schemas.microsoft.com/office/drawing/2014/main" id="{DD87E297-5248-8F4E-8BEA-F4D52F4CEE37}"/>
              </a:ext>
            </a:extLst>
          </p:cNvPr>
          <p:cNvSpPr>
            <a:spLocks noGrp="1"/>
          </p:cNvSpPr>
          <p:nvPr>
            <p:ph type="dt" sz="half" idx="10"/>
          </p:nvPr>
        </p:nvSpPr>
        <p:spPr/>
        <p:txBody>
          <a:bodyPr/>
          <a:lstStyle/>
          <a:p>
            <a:fld id="{8B44A23E-1945-5B46-ACDC-AC837671A488}" type="datetime1">
              <a:rPr lang="en-US" smtClean="0"/>
              <a:t>11/11/20</a:t>
            </a:fld>
            <a:endParaRPr lang="en-US"/>
          </a:p>
        </p:txBody>
      </p:sp>
      <p:sp>
        <p:nvSpPr>
          <p:cNvPr id="5" name="Footer Placeholder 4">
            <a:extLst>
              <a:ext uri="{FF2B5EF4-FFF2-40B4-BE49-F238E27FC236}">
                <a16:creationId xmlns:a16="http://schemas.microsoft.com/office/drawing/2014/main" id="{34796FF7-6EC6-AD4F-BD5A-CA7B74E0D11B}"/>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98F17735-0AC0-9340-81B3-3CCF628CD904}"/>
              </a:ext>
            </a:extLst>
          </p:cNvPr>
          <p:cNvSpPr>
            <a:spLocks noGrp="1"/>
          </p:cNvSpPr>
          <p:nvPr>
            <p:ph type="sldNum" sz="quarter" idx="12"/>
          </p:nvPr>
        </p:nvSpPr>
        <p:spPr/>
        <p:txBody>
          <a:bodyPr/>
          <a:lstStyle/>
          <a:p>
            <a:fld id="{A738A032-2A4C-7E41-92C2-D3E79249CEC3}" type="slidenum">
              <a:rPr lang="en-US" smtClean="0"/>
              <a:t>2</a:t>
            </a:fld>
            <a:endParaRPr lang="en-US"/>
          </a:p>
        </p:txBody>
      </p:sp>
    </p:spTree>
    <p:extLst>
      <p:ext uri="{BB962C8B-B14F-4D97-AF65-F5344CB8AC3E}">
        <p14:creationId xmlns:p14="http://schemas.microsoft.com/office/powerpoint/2010/main" val="8791949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ustomShape 1"/>
          <p:cNvSpPr/>
          <p:nvPr/>
        </p:nvSpPr>
        <p:spPr>
          <a:xfrm>
            <a:off x="457172" y="273357"/>
            <a:ext cx="7444714" cy="675308"/>
          </a:xfrm>
          <a:prstGeom prst="rect">
            <a:avLst/>
          </a:prstGeom>
          <a:noFill/>
          <a:ln>
            <a:noFill/>
          </a:ln>
        </p:spPr>
        <p:style>
          <a:lnRef idx="0">
            <a:scrgbClr r="0" g="0" b="0"/>
          </a:lnRef>
          <a:fillRef idx="0">
            <a:scrgbClr r="0" g="0" b="0"/>
          </a:fillRef>
          <a:effectRef idx="0">
            <a:scrgbClr r="0" g="0" b="0"/>
          </a:effectRef>
          <a:fontRef idx="minor"/>
        </p:style>
      </p:sp>
      <p:sp>
        <p:nvSpPr>
          <p:cNvPr id="205" name="CustomShape 2"/>
          <p:cNvSpPr/>
          <p:nvPr/>
        </p:nvSpPr>
        <p:spPr>
          <a:xfrm>
            <a:off x="457172" y="1605033"/>
            <a:ext cx="8228110" cy="4594249"/>
          </a:xfrm>
          <a:prstGeom prst="rect">
            <a:avLst/>
          </a:prstGeom>
          <a:noFill/>
          <a:ln>
            <a:noFill/>
          </a:ln>
        </p:spPr>
        <p:style>
          <a:lnRef idx="0">
            <a:scrgbClr r="0" g="0" b="0"/>
          </a:lnRef>
          <a:fillRef idx="0">
            <a:scrgbClr r="0" g="0" b="0"/>
          </a:fillRef>
          <a:effectRef idx="0">
            <a:scrgbClr r="0" g="0" b="0"/>
          </a:effectRef>
          <a:fontRef idx="minor"/>
        </p:style>
      </p:sp>
      <p:pic>
        <p:nvPicPr>
          <p:cNvPr id="206" name="Picture 205"/>
          <p:cNvPicPr/>
          <p:nvPr/>
        </p:nvPicPr>
        <p:blipFill rotWithShape="1">
          <a:blip r:embed="rId2"/>
          <a:srcRect b="20569"/>
          <a:stretch/>
        </p:blipFill>
        <p:spPr>
          <a:xfrm>
            <a:off x="4046661" y="4429374"/>
            <a:ext cx="4810099" cy="2345322"/>
          </a:xfrm>
          <a:prstGeom prst="rect">
            <a:avLst/>
          </a:prstGeom>
          <a:ln>
            <a:noFill/>
          </a:ln>
        </p:spPr>
      </p:pic>
      <p:pic>
        <p:nvPicPr>
          <p:cNvPr id="207" name="Picture 206"/>
          <p:cNvPicPr/>
          <p:nvPr/>
        </p:nvPicPr>
        <p:blipFill rotWithShape="1">
          <a:blip r:embed="rId3"/>
          <a:srcRect t="17459" b="8564"/>
          <a:stretch/>
        </p:blipFill>
        <p:spPr>
          <a:xfrm>
            <a:off x="3388622" y="3158256"/>
            <a:ext cx="4513264" cy="1977268"/>
          </a:xfrm>
          <a:prstGeom prst="rect">
            <a:avLst/>
          </a:prstGeom>
          <a:ln>
            <a:noFill/>
          </a:ln>
        </p:spPr>
      </p:pic>
      <p:sp>
        <p:nvSpPr>
          <p:cNvPr id="209" name="CustomShape 3"/>
          <p:cNvSpPr/>
          <p:nvPr/>
        </p:nvSpPr>
        <p:spPr>
          <a:xfrm>
            <a:off x="5394953" y="2267932"/>
            <a:ext cx="1052801" cy="545667"/>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a:solidFill>
                  <a:srgbClr val="FFFFFF"/>
                </a:solidFill>
                <a:latin typeface="Arial"/>
                <a:ea typeface="DejaVu Sans"/>
              </a:rPr>
              <a:t>Josh Neuman</a:t>
            </a:r>
            <a:endParaRPr lang="en-US" sz="1633" spc="-1">
              <a:latin typeface="Arial"/>
            </a:endParaRPr>
          </a:p>
        </p:txBody>
      </p:sp>
      <p:sp>
        <p:nvSpPr>
          <p:cNvPr id="2" name="Title 1">
            <a:extLst>
              <a:ext uri="{FF2B5EF4-FFF2-40B4-BE49-F238E27FC236}">
                <a16:creationId xmlns:a16="http://schemas.microsoft.com/office/drawing/2014/main" id="{E9E298FF-1C24-6044-A867-00464C821D29}"/>
              </a:ext>
            </a:extLst>
          </p:cNvPr>
          <p:cNvSpPr>
            <a:spLocks noGrp="1"/>
          </p:cNvSpPr>
          <p:nvPr>
            <p:ph type="title"/>
          </p:nvPr>
        </p:nvSpPr>
        <p:spPr/>
        <p:txBody>
          <a:bodyPr>
            <a:normAutofit fontScale="90000"/>
          </a:bodyPr>
          <a:lstStyle/>
          <a:p>
            <a:r>
              <a:rPr lang="en-US" dirty="0"/>
              <a:t>Racing Style: </a:t>
            </a:r>
            <a:br>
              <a:rPr lang="en-US" dirty="0"/>
            </a:br>
            <a:r>
              <a:rPr lang="en-US" dirty="0"/>
              <a:t>Forehand Palm-assisted Turning</a:t>
            </a:r>
          </a:p>
        </p:txBody>
      </p:sp>
      <p:pic>
        <p:nvPicPr>
          <p:cNvPr id="14" name="Picture 13">
            <a:extLst>
              <a:ext uri="{FF2B5EF4-FFF2-40B4-BE49-F238E27FC236}">
                <a16:creationId xmlns:a16="http://schemas.microsoft.com/office/drawing/2014/main" id="{84400725-41EE-2A44-AF36-2628E192FE87}"/>
              </a:ext>
            </a:extLst>
          </p:cNvPr>
          <p:cNvPicPr/>
          <p:nvPr/>
        </p:nvPicPr>
        <p:blipFill rotWithShape="1">
          <a:blip r:embed="rId4"/>
          <a:srcRect t="30125"/>
          <a:stretch/>
        </p:blipFill>
        <p:spPr>
          <a:xfrm>
            <a:off x="3151960" y="1341783"/>
            <a:ext cx="4136760" cy="2055930"/>
          </a:xfrm>
          <a:prstGeom prst="rect">
            <a:avLst/>
          </a:prstGeom>
          <a:ln>
            <a:noFill/>
          </a:ln>
        </p:spPr>
      </p:pic>
      <p:sp>
        <p:nvSpPr>
          <p:cNvPr id="6" name="TextBox 5">
            <a:extLst>
              <a:ext uri="{FF2B5EF4-FFF2-40B4-BE49-F238E27FC236}">
                <a16:creationId xmlns:a16="http://schemas.microsoft.com/office/drawing/2014/main" id="{65AC0CAC-F7C7-D043-A818-AC369EC9B318}"/>
              </a:ext>
            </a:extLst>
          </p:cNvPr>
          <p:cNvSpPr txBox="1"/>
          <p:nvPr/>
        </p:nvSpPr>
        <p:spPr>
          <a:xfrm>
            <a:off x="399319" y="5678501"/>
            <a:ext cx="782247" cy="461665"/>
          </a:xfrm>
          <a:prstGeom prst="rect">
            <a:avLst/>
          </a:prstGeom>
          <a:noFill/>
        </p:spPr>
        <p:txBody>
          <a:bodyPr wrap="square" rtlCol="0">
            <a:spAutoFit/>
          </a:bodyPr>
          <a:lstStyle/>
          <a:p>
            <a:r>
              <a:rPr lang="en-US" sz="1200" dirty="0"/>
              <a:t>Time sequence</a:t>
            </a:r>
          </a:p>
        </p:txBody>
      </p:sp>
      <p:cxnSp>
        <p:nvCxnSpPr>
          <p:cNvPr id="18" name="Straight Arrow Connector 17">
            <a:extLst>
              <a:ext uri="{FF2B5EF4-FFF2-40B4-BE49-F238E27FC236}">
                <a16:creationId xmlns:a16="http://schemas.microsoft.com/office/drawing/2014/main" id="{09C119F4-0630-A040-8B1B-69D496EBEEEF}"/>
              </a:ext>
            </a:extLst>
          </p:cNvPr>
          <p:cNvCxnSpPr>
            <a:cxnSpLocks/>
          </p:cNvCxnSpPr>
          <p:nvPr/>
        </p:nvCxnSpPr>
        <p:spPr>
          <a:xfrm>
            <a:off x="227540" y="3158256"/>
            <a:ext cx="724394" cy="2683214"/>
          </a:xfrm>
          <a:prstGeom prst="straightConnector1">
            <a:avLst/>
          </a:prstGeom>
          <a:ln w="38100">
            <a:solidFill>
              <a:srgbClr val="FF91FF"/>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ular Callout 22">
            <a:extLst>
              <a:ext uri="{FF2B5EF4-FFF2-40B4-BE49-F238E27FC236}">
                <a16:creationId xmlns:a16="http://schemas.microsoft.com/office/drawing/2014/main" id="{BD79B7B4-52C1-564D-B061-6149F164C907}"/>
              </a:ext>
            </a:extLst>
          </p:cNvPr>
          <p:cNvSpPr/>
          <p:nvPr/>
        </p:nvSpPr>
        <p:spPr>
          <a:xfrm>
            <a:off x="347963" y="1759339"/>
            <a:ext cx="2057400" cy="696634"/>
          </a:xfrm>
          <a:prstGeom prst="wedgeRectCallout">
            <a:avLst>
              <a:gd name="adj1" fmla="val 144227"/>
              <a:gd name="adj2" fmla="val 31155"/>
            </a:avLst>
          </a:prstGeom>
          <a:solidFill>
            <a:srgbClr val="FF91FF">
              <a:alpha val="50196"/>
            </a:srgbClr>
          </a:solidFill>
          <a:ln>
            <a:solidFill>
              <a:schemeClr val="tx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Approaching corner – Palm down the side you want to turn</a:t>
            </a:r>
            <a:endParaRPr lang="en-US" sz="1400" dirty="0">
              <a:solidFill>
                <a:schemeClr val="tx1"/>
              </a:solidFill>
            </a:endParaRPr>
          </a:p>
        </p:txBody>
      </p:sp>
      <p:sp>
        <p:nvSpPr>
          <p:cNvPr id="24" name="Rectangular Callout 23">
            <a:extLst>
              <a:ext uri="{FF2B5EF4-FFF2-40B4-BE49-F238E27FC236}">
                <a16:creationId xmlns:a16="http://schemas.microsoft.com/office/drawing/2014/main" id="{D5EC31D9-98EA-B241-ABDE-D47CFDCB7E8A}"/>
              </a:ext>
            </a:extLst>
          </p:cNvPr>
          <p:cNvSpPr/>
          <p:nvPr/>
        </p:nvSpPr>
        <p:spPr>
          <a:xfrm>
            <a:off x="547826" y="3281199"/>
            <a:ext cx="2057400" cy="696634"/>
          </a:xfrm>
          <a:prstGeom prst="wedgeRectCallout">
            <a:avLst>
              <a:gd name="adj1" fmla="val 144227"/>
              <a:gd name="adj2" fmla="val 31155"/>
            </a:avLst>
          </a:prstGeom>
          <a:solidFill>
            <a:srgbClr val="FF91FF">
              <a:alpha val="50196"/>
            </a:srgbClr>
          </a:solidFill>
          <a:ln>
            <a:solidFill>
              <a:schemeClr val="tx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Rear foot ‘kick’ out a bit</a:t>
            </a:r>
            <a:endParaRPr lang="en-US" sz="1400" dirty="0">
              <a:solidFill>
                <a:schemeClr val="tx1"/>
              </a:solidFill>
            </a:endParaRPr>
          </a:p>
        </p:txBody>
      </p:sp>
      <p:sp>
        <p:nvSpPr>
          <p:cNvPr id="25" name="Rectangular Callout 24">
            <a:extLst>
              <a:ext uri="{FF2B5EF4-FFF2-40B4-BE49-F238E27FC236}">
                <a16:creationId xmlns:a16="http://schemas.microsoft.com/office/drawing/2014/main" id="{F9B17E0D-EA34-D14B-AC55-5487BFD7A7F2}"/>
              </a:ext>
            </a:extLst>
          </p:cNvPr>
          <p:cNvSpPr/>
          <p:nvPr/>
        </p:nvSpPr>
        <p:spPr>
          <a:xfrm>
            <a:off x="1070265" y="4428921"/>
            <a:ext cx="2057400" cy="1007783"/>
          </a:xfrm>
          <a:prstGeom prst="wedgeRectCallout">
            <a:avLst>
              <a:gd name="adj1" fmla="val 154372"/>
              <a:gd name="adj2" fmla="val 58197"/>
            </a:avLst>
          </a:prstGeom>
          <a:solidFill>
            <a:srgbClr val="FF91FF">
              <a:alpha val="50196"/>
            </a:srgbClr>
          </a:solidFill>
          <a:ln>
            <a:solidFill>
              <a:schemeClr val="tx1">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pc="-1" dirty="0">
                <a:solidFill>
                  <a:schemeClr val="tx1"/>
                </a:solidFill>
                <a:latin typeface="Arial"/>
              </a:rPr>
              <a:t>3. Eyes </a:t>
            </a:r>
            <a:r>
              <a:rPr lang="en-US" sz="1400" spc="-1" dirty="0" err="1">
                <a:solidFill>
                  <a:schemeClr val="tx1"/>
                </a:solidFill>
                <a:latin typeface="Arial"/>
              </a:rPr>
              <a:t>LOOKing</a:t>
            </a:r>
            <a:r>
              <a:rPr lang="en-US" sz="1400" spc="-1" dirty="0">
                <a:solidFill>
                  <a:schemeClr val="tx1"/>
                </a:solidFill>
                <a:latin typeface="Arial"/>
              </a:rPr>
              <a:t> at the direction of traveling while dragging your sliding glove</a:t>
            </a:r>
            <a:endParaRPr lang="en-US" sz="1400" dirty="0">
              <a:solidFill>
                <a:schemeClr val="tx1"/>
              </a:solidFill>
            </a:endParaRPr>
          </a:p>
        </p:txBody>
      </p:sp>
      <p:sp>
        <p:nvSpPr>
          <p:cNvPr id="26" name="Line 16">
            <a:extLst>
              <a:ext uri="{FF2B5EF4-FFF2-40B4-BE49-F238E27FC236}">
                <a16:creationId xmlns:a16="http://schemas.microsoft.com/office/drawing/2014/main" id="{C478AA53-ECF3-EC4C-A3FD-4D62DA42A3A0}"/>
              </a:ext>
            </a:extLst>
          </p:cNvPr>
          <p:cNvSpPr/>
          <p:nvPr/>
        </p:nvSpPr>
        <p:spPr>
          <a:xfrm flipV="1">
            <a:off x="6447754" y="5516216"/>
            <a:ext cx="1145742" cy="69575"/>
          </a:xfrm>
          <a:prstGeom prst="line">
            <a:avLst/>
          </a:prstGeom>
          <a:ln w="76320">
            <a:solidFill>
              <a:srgbClr val="FF91FF">
                <a:alpha val="50196"/>
              </a:srgbClr>
            </a:solidFill>
            <a:round/>
            <a:tailEnd type="triangle" w="med" len="med"/>
          </a:ln>
        </p:spPr>
        <p:style>
          <a:lnRef idx="0">
            <a:scrgbClr r="0" g="0" b="0"/>
          </a:lnRef>
          <a:fillRef idx="0">
            <a:scrgbClr r="0" g="0" b="0"/>
          </a:fillRef>
          <a:effectRef idx="0">
            <a:scrgbClr r="0" g="0" b="0"/>
          </a:effectRef>
          <a:fontRef idx="minor"/>
        </p:style>
      </p:sp>
      <p:sp>
        <p:nvSpPr>
          <p:cNvPr id="27" name="TextBox 26">
            <a:extLst>
              <a:ext uri="{FF2B5EF4-FFF2-40B4-BE49-F238E27FC236}">
                <a16:creationId xmlns:a16="http://schemas.microsoft.com/office/drawing/2014/main" id="{2A54D15F-3362-7E43-9B55-E0D68B81C3C5}"/>
              </a:ext>
            </a:extLst>
          </p:cNvPr>
          <p:cNvSpPr txBox="1"/>
          <p:nvPr/>
        </p:nvSpPr>
        <p:spPr>
          <a:xfrm>
            <a:off x="6501213" y="4631054"/>
            <a:ext cx="2445026" cy="738664"/>
          </a:xfrm>
          <a:prstGeom prst="rect">
            <a:avLst/>
          </a:prstGeom>
          <a:solidFill>
            <a:srgbClr val="FF91FF"/>
          </a:solidFill>
          <a:ln>
            <a:solidFill>
              <a:srgbClr val="FFFFFF">
                <a:alpha val="50196"/>
              </a:srgbClr>
            </a:solidFill>
          </a:ln>
        </p:spPr>
        <p:txBody>
          <a:bodyPr wrap="square" rtlCol="0">
            <a:spAutoFit/>
          </a:bodyPr>
          <a:lstStyle/>
          <a:p>
            <a:r>
              <a:rPr lang="en-US" sz="1400" dirty="0"/>
              <a:t>Head, Eyes, and Shoulder all facing the direction of your ‘intended’ traveling.</a:t>
            </a:r>
          </a:p>
        </p:txBody>
      </p:sp>
      <p:sp>
        <p:nvSpPr>
          <p:cNvPr id="3" name="TextBox 2">
            <a:extLst>
              <a:ext uri="{FF2B5EF4-FFF2-40B4-BE49-F238E27FC236}">
                <a16:creationId xmlns:a16="http://schemas.microsoft.com/office/drawing/2014/main" id="{101D79D9-C057-7943-A7A0-4126DD09ED2A}"/>
              </a:ext>
            </a:extLst>
          </p:cNvPr>
          <p:cNvSpPr txBox="1"/>
          <p:nvPr/>
        </p:nvSpPr>
        <p:spPr>
          <a:xfrm>
            <a:off x="399319" y="6411748"/>
            <a:ext cx="3478695" cy="276999"/>
          </a:xfrm>
          <a:prstGeom prst="rect">
            <a:avLst/>
          </a:prstGeom>
          <a:noFill/>
        </p:spPr>
        <p:txBody>
          <a:bodyPr wrap="square" rtlCol="0">
            <a:spAutoFit/>
          </a:bodyPr>
          <a:lstStyle/>
          <a:p>
            <a:r>
              <a:rPr lang="en-US" sz="1200" dirty="0"/>
              <a:t>Pictures from: </a:t>
            </a:r>
            <a:r>
              <a:rPr lang="en-US" sz="1200" dirty="0">
                <a:hlinkClick r:id="rId5"/>
              </a:rPr>
              <a:t>Josh Newman </a:t>
            </a:r>
            <a:r>
              <a:rPr lang="en-US" sz="1200" dirty="0" err="1">
                <a:hlinkClick r:id="rId5"/>
              </a:rPr>
              <a:t>Youtube</a:t>
            </a:r>
            <a:endParaRPr lang="en-US" sz="1200" dirty="0"/>
          </a:p>
        </p:txBody>
      </p:sp>
    </p:spTree>
    <p:extLst>
      <p:ext uri="{BB962C8B-B14F-4D97-AF65-F5344CB8AC3E}">
        <p14:creationId xmlns:p14="http://schemas.microsoft.com/office/powerpoint/2010/main" val="283015130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9" name="Picture 248"/>
          <p:cNvPicPr/>
          <p:nvPr/>
        </p:nvPicPr>
        <p:blipFill>
          <a:blip r:embed="rId2"/>
          <a:stretch/>
        </p:blipFill>
        <p:spPr>
          <a:xfrm>
            <a:off x="0" y="1672334"/>
            <a:ext cx="9143760" cy="5102362"/>
          </a:xfrm>
          <a:prstGeom prst="rect">
            <a:avLst/>
          </a:prstGeom>
          <a:ln>
            <a:noFill/>
          </a:ln>
        </p:spPr>
      </p:pic>
      <p:sp>
        <p:nvSpPr>
          <p:cNvPr id="250" name="TextShape 1"/>
          <p:cNvSpPr txBox="1"/>
          <p:nvPr/>
        </p:nvSpPr>
        <p:spPr>
          <a:xfrm>
            <a:off x="378040" y="759165"/>
            <a:ext cx="7050240" cy="778498"/>
          </a:xfrm>
          <a:prstGeom prst="rect">
            <a:avLst/>
          </a:prstGeom>
          <a:noFill/>
          <a:ln>
            <a:noFill/>
          </a:ln>
        </p:spPr>
        <p:txBody>
          <a:bodyPr lIns="81638" tIns="40819" rIns="81638" bIns="40819"/>
          <a:lstStyle/>
          <a:p>
            <a:r>
              <a:rPr lang="en-US" sz="1633" spc="-1" dirty="0">
                <a:latin typeface="Arial"/>
              </a:rPr>
              <a:t>For Downhill Racing, Standing-turning style is mostly not common. Most downhill racers use squat-down to push the center-of-gravity to its lowest to achieve maximum turning-stability.</a:t>
            </a:r>
          </a:p>
        </p:txBody>
      </p:sp>
      <p:sp>
        <p:nvSpPr>
          <p:cNvPr id="4" name="TextBox 3">
            <a:extLst>
              <a:ext uri="{FF2B5EF4-FFF2-40B4-BE49-F238E27FC236}">
                <a16:creationId xmlns:a16="http://schemas.microsoft.com/office/drawing/2014/main" id="{146DD153-E2AA-7548-9063-CDAF09291D41}"/>
              </a:ext>
            </a:extLst>
          </p:cNvPr>
          <p:cNvSpPr txBox="1"/>
          <p:nvPr/>
        </p:nvSpPr>
        <p:spPr>
          <a:xfrm>
            <a:off x="6779697" y="1272224"/>
            <a:ext cx="2496768" cy="400110"/>
          </a:xfrm>
          <a:prstGeom prst="rect">
            <a:avLst/>
          </a:prstGeom>
          <a:noFill/>
        </p:spPr>
        <p:txBody>
          <a:bodyPr wrap="square" rtlCol="0">
            <a:spAutoFit/>
          </a:bodyPr>
          <a:lstStyle/>
          <a:p>
            <a:r>
              <a:rPr lang="en-US" sz="1000" dirty="0"/>
              <a:t>Pictures:</a:t>
            </a:r>
          </a:p>
          <a:p>
            <a:pPr marL="342900" indent="-342900">
              <a:buAutoNum type="arabicPeriod"/>
            </a:pPr>
            <a:r>
              <a:rPr lang="en-US" sz="1000" dirty="0"/>
              <a:t>From </a:t>
            </a:r>
            <a:r>
              <a:rPr lang="en-US" sz="1000" dirty="0">
                <a:hlinkClick r:id="rId3"/>
              </a:rPr>
              <a:t>Kozakov Challenge 2018</a:t>
            </a:r>
            <a:endParaRPr lang="en-US" sz="1000" dirty="0"/>
          </a:p>
        </p:txBody>
      </p:sp>
    </p:spTree>
    <p:extLst>
      <p:ext uri="{BB962C8B-B14F-4D97-AF65-F5344CB8AC3E}">
        <p14:creationId xmlns:p14="http://schemas.microsoft.com/office/powerpoint/2010/main" val="25269927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C201A-A07B-704D-A3CF-56758FAFCC29}"/>
              </a:ext>
            </a:extLst>
          </p:cNvPr>
          <p:cNvSpPr>
            <a:spLocks noGrp="1"/>
          </p:cNvSpPr>
          <p:nvPr>
            <p:ph type="title"/>
          </p:nvPr>
        </p:nvSpPr>
        <p:spPr/>
        <p:txBody>
          <a:bodyPr>
            <a:normAutofit fontScale="90000"/>
          </a:bodyPr>
          <a:lstStyle/>
          <a:p>
            <a:r>
              <a:rPr lang="en-US" dirty="0"/>
              <a:t>What is Sliding from Physics aspect?</a:t>
            </a:r>
          </a:p>
        </p:txBody>
      </p:sp>
      <p:sp>
        <p:nvSpPr>
          <p:cNvPr id="3" name="Content Placeholder 2">
            <a:extLst>
              <a:ext uri="{FF2B5EF4-FFF2-40B4-BE49-F238E27FC236}">
                <a16:creationId xmlns:a16="http://schemas.microsoft.com/office/drawing/2014/main" id="{7DEE5A56-6AE1-0E4A-926F-4609DD3A0F83}"/>
              </a:ext>
            </a:extLst>
          </p:cNvPr>
          <p:cNvSpPr>
            <a:spLocks noGrp="1"/>
          </p:cNvSpPr>
          <p:nvPr>
            <p:ph idx="1"/>
          </p:nvPr>
        </p:nvSpPr>
        <p:spPr/>
        <p:txBody>
          <a:bodyPr>
            <a:normAutofit/>
          </a:bodyPr>
          <a:lstStyle/>
          <a:p>
            <a:r>
              <a:rPr lang="en-US" dirty="0"/>
              <a:t>Make your board move side-way against your traveling direction.</a:t>
            </a:r>
          </a:p>
          <a:p>
            <a:r>
              <a:rPr lang="en-US" dirty="0"/>
              <a:t>Basically, </a:t>
            </a:r>
          </a:p>
          <a:p>
            <a:pPr lvl="1"/>
            <a:r>
              <a:rPr lang="en-US" dirty="0"/>
              <a:t>Sliding = “when wheels lost tracking on ground”</a:t>
            </a:r>
          </a:p>
          <a:p>
            <a:r>
              <a:rPr lang="en-US" dirty="0"/>
              <a:t>Downhill Racing Wheels vs. Free-ride Wheels</a:t>
            </a:r>
          </a:p>
          <a:p>
            <a:pPr lvl="1"/>
            <a:r>
              <a:rPr lang="en-US" dirty="0"/>
              <a:t>Downhill Racing Wheels: Extra wide, larger Diameter, Softer Wheel, e.g., 75a.</a:t>
            </a:r>
          </a:p>
          <a:p>
            <a:pPr lvl="2"/>
            <a:r>
              <a:rPr lang="en-US" dirty="0"/>
              <a:t>To obtain maximum “bonding” to ground surface since the goal is the speed with minimum sliding as much as possible.</a:t>
            </a:r>
          </a:p>
          <a:p>
            <a:pPr lvl="1"/>
            <a:r>
              <a:rPr lang="en-US" dirty="0"/>
              <a:t>Free-ride Wheels: Narrower width, smaller Diameters, in-between Soft and Hard stiffness Wheels, e.g., 80a.</a:t>
            </a:r>
          </a:p>
          <a:p>
            <a:pPr lvl="2"/>
            <a:r>
              <a:rPr lang="en-US" dirty="0"/>
              <a:t>To control the speed with as much as Sliding / Carving as possible.</a:t>
            </a:r>
          </a:p>
        </p:txBody>
      </p:sp>
      <p:sp>
        <p:nvSpPr>
          <p:cNvPr id="4" name="Date Placeholder 3">
            <a:extLst>
              <a:ext uri="{FF2B5EF4-FFF2-40B4-BE49-F238E27FC236}">
                <a16:creationId xmlns:a16="http://schemas.microsoft.com/office/drawing/2014/main" id="{3D112542-401E-2B47-A18E-2CEFDDAEC118}"/>
              </a:ext>
            </a:extLst>
          </p:cNvPr>
          <p:cNvSpPr>
            <a:spLocks noGrp="1"/>
          </p:cNvSpPr>
          <p:nvPr>
            <p:ph type="dt" sz="half" idx="10"/>
          </p:nvPr>
        </p:nvSpPr>
        <p:spPr/>
        <p:txBody>
          <a:bodyPr/>
          <a:lstStyle/>
          <a:p>
            <a:fld id="{0E156570-8F17-0547-8141-BF8AF8CD1EB9}" type="datetime1">
              <a:rPr lang="en-US" smtClean="0"/>
              <a:t>11/11/20</a:t>
            </a:fld>
            <a:endParaRPr lang="en-US"/>
          </a:p>
        </p:txBody>
      </p:sp>
      <p:sp>
        <p:nvSpPr>
          <p:cNvPr id="5" name="Footer Placeholder 4">
            <a:extLst>
              <a:ext uri="{FF2B5EF4-FFF2-40B4-BE49-F238E27FC236}">
                <a16:creationId xmlns:a16="http://schemas.microsoft.com/office/drawing/2014/main" id="{E33756F0-BA46-5041-921D-990521EADEB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EE66526E-BAE6-AD4B-B1BE-33EE2C3984D4}"/>
              </a:ext>
            </a:extLst>
          </p:cNvPr>
          <p:cNvSpPr>
            <a:spLocks noGrp="1"/>
          </p:cNvSpPr>
          <p:nvPr>
            <p:ph type="sldNum" sz="quarter" idx="12"/>
          </p:nvPr>
        </p:nvSpPr>
        <p:spPr/>
        <p:txBody>
          <a:bodyPr/>
          <a:lstStyle/>
          <a:p>
            <a:fld id="{A738A032-2A4C-7E41-92C2-D3E79249CEC3}" type="slidenum">
              <a:rPr lang="en-US" smtClean="0"/>
              <a:t>3</a:t>
            </a:fld>
            <a:endParaRPr lang="en-US"/>
          </a:p>
        </p:txBody>
      </p:sp>
    </p:spTree>
    <p:extLst>
      <p:ext uri="{BB962C8B-B14F-4D97-AF65-F5344CB8AC3E}">
        <p14:creationId xmlns:p14="http://schemas.microsoft.com/office/powerpoint/2010/main" val="1004844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C201A-A07B-704D-A3CF-56758FAFCC29}"/>
              </a:ext>
            </a:extLst>
          </p:cNvPr>
          <p:cNvSpPr>
            <a:spLocks noGrp="1"/>
          </p:cNvSpPr>
          <p:nvPr>
            <p:ph type="title"/>
          </p:nvPr>
        </p:nvSpPr>
        <p:spPr/>
        <p:txBody>
          <a:bodyPr/>
          <a:lstStyle/>
          <a:p>
            <a:r>
              <a:rPr lang="en-US" dirty="0"/>
              <a:t>Factors of Sliding (1/2)</a:t>
            </a:r>
          </a:p>
        </p:txBody>
      </p:sp>
      <p:sp>
        <p:nvSpPr>
          <p:cNvPr id="3" name="Content Placeholder 2">
            <a:extLst>
              <a:ext uri="{FF2B5EF4-FFF2-40B4-BE49-F238E27FC236}">
                <a16:creationId xmlns:a16="http://schemas.microsoft.com/office/drawing/2014/main" id="{7DEE5A56-6AE1-0E4A-926F-4609DD3A0F83}"/>
              </a:ext>
            </a:extLst>
          </p:cNvPr>
          <p:cNvSpPr>
            <a:spLocks noGrp="1"/>
          </p:cNvSpPr>
          <p:nvPr>
            <p:ph idx="1"/>
          </p:nvPr>
        </p:nvSpPr>
        <p:spPr/>
        <p:txBody>
          <a:bodyPr>
            <a:normAutofit fontScale="92500"/>
          </a:bodyPr>
          <a:lstStyle/>
          <a:p>
            <a:r>
              <a:rPr lang="en-US" dirty="0"/>
              <a:t>Wheel shapes, size, contact width, stiffness making difference in sliding – all depending upon your needs.</a:t>
            </a:r>
          </a:p>
          <a:p>
            <a:r>
              <a:rPr lang="en-US" dirty="0"/>
              <a:t>Hardness of Wheels</a:t>
            </a:r>
          </a:p>
          <a:p>
            <a:pPr lvl="1"/>
            <a:r>
              <a:rPr lang="en-US" dirty="0"/>
              <a:t>The softer wheel, the more “harder” to slide since the wheels deform to the ground surface with stronger “hogging (bonding) force with the ground (sticky to ground)” and hence, it is harder to create sliding.</a:t>
            </a:r>
          </a:p>
          <a:p>
            <a:pPr lvl="1"/>
            <a:r>
              <a:rPr lang="en-US" dirty="0"/>
              <a:t>The harder wheel, the more “icy” in sliding since the wheels deform less and hence less “bonding force” with the ground”. Hence, it is more icy / slippery for the harder wheels.</a:t>
            </a:r>
          </a:p>
          <a:p>
            <a:r>
              <a:rPr lang="en-US" dirty="0"/>
              <a:t>Your Body Weight</a:t>
            </a:r>
          </a:p>
          <a:p>
            <a:pPr lvl="1"/>
            <a:r>
              <a:rPr lang="en-US" dirty="0"/>
              <a:t>The less of your body weight, the easier to create sliding since your weight creates less wheel deformation to bond to the ground surface. Hence, it’s easier for you to create sliding.</a:t>
            </a:r>
          </a:p>
        </p:txBody>
      </p:sp>
      <p:sp>
        <p:nvSpPr>
          <p:cNvPr id="4" name="Date Placeholder 3">
            <a:extLst>
              <a:ext uri="{FF2B5EF4-FFF2-40B4-BE49-F238E27FC236}">
                <a16:creationId xmlns:a16="http://schemas.microsoft.com/office/drawing/2014/main" id="{3D112542-401E-2B47-A18E-2CEFDDAEC118}"/>
              </a:ext>
            </a:extLst>
          </p:cNvPr>
          <p:cNvSpPr>
            <a:spLocks noGrp="1"/>
          </p:cNvSpPr>
          <p:nvPr>
            <p:ph type="dt" sz="half" idx="10"/>
          </p:nvPr>
        </p:nvSpPr>
        <p:spPr/>
        <p:txBody>
          <a:bodyPr/>
          <a:lstStyle/>
          <a:p>
            <a:fld id="{0E156570-8F17-0547-8141-BF8AF8CD1EB9}" type="datetime1">
              <a:rPr lang="en-US" smtClean="0"/>
              <a:t>11/11/20</a:t>
            </a:fld>
            <a:endParaRPr lang="en-US"/>
          </a:p>
        </p:txBody>
      </p:sp>
      <p:sp>
        <p:nvSpPr>
          <p:cNvPr id="5" name="Footer Placeholder 4">
            <a:extLst>
              <a:ext uri="{FF2B5EF4-FFF2-40B4-BE49-F238E27FC236}">
                <a16:creationId xmlns:a16="http://schemas.microsoft.com/office/drawing/2014/main" id="{E33756F0-BA46-5041-921D-990521EADEB5}"/>
              </a:ext>
            </a:extLst>
          </p:cNvPr>
          <p:cNvSpPr>
            <a:spLocks noGrp="1"/>
          </p:cNvSpPr>
          <p:nvPr>
            <p:ph type="ftr" sz="quarter" idx="11"/>
          </p:nvPr>
        </p:nvSpPr>
        <p:spPr/>
        <p:txBody>
          <a:bodyPr/>
          <a:lstStyle/>
          <a:p>
            <a:r>
              <a:rPr lang="en-US"/>
              <a:t>Physics of Longboard Downhill / Freeride Techniques</a:t>
            </a:r>
          </a:p>
        </p:txBody>
      </p:sp>
      <p:sp>
        <p:nvSpPr>
          <p:cNvPr id="6" name="Slide Number Placeholder 5">
            <a:extLst>
              <a:ext uri="{FF2B5EF4-FFF2-40B4-BE49-F238E27FC236}">
                <a16:creationId xmlns:a16="http://schemas.microsoft.com/office/drawing/2014/main" id="{EE66526E-BAE6-AD4B-B1BE-33EE2C3984D4}"/>
              </a:ext>
            </a:extLst>
          </p:cNvPr>
          <p:cNvSpPr>
            <a:spLocks noGrp="1"/>
          </p:cNvSpPr>
          <p:nvPr>
            <p:ph type="sldNum" sz="quarter" idx="12"/>
          </p:nvPr>
        </p:nvSpPr>
        <p:spPr/>
        <p:txBody>
          <a:bodyPr/>
          <a:lstStyle/>
          <a:p>
            <a:fld id="{A738A032-2A4C-7E41-92C2-D3E79249CEC3}" type="slidenum">
              <a:rPr lang="en-US" smtClean="0"/>
              <a:t>4</a:t>
            </a:fld>
            <a:endParaRPr lang="en-US"/>
          </a:p>
        </p:txBody>
      </p:sp>
    </p:spTree>
    <p:extLst>
      <p:ext uri="{BB962C8B-B14F-4D97-AF65-F5344CB8AC3E}">
        <p14:creationId xmlns:p14="http://schemas.microsoft.com/office/powerpoint/2010/main" val="1222306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973EC-3D88-924A-8FF5-C51845FCDB58}"/>
              </a:ext>
            </a:extLst>
          </p:cNvPr>
          <p:cNvSpPr>
            <a:spLocks noGrp="1"/>
          </p:cNvSpPr>
          <p:nvPr>
            <p:ph type="title"/>
          </p:nvPr>
        </p:nvSpPr>
        <p:spPr/>
        <p:txBody>
          <a:bodyPr/>
          <a:lstStyle/>
          <a:p>
            <a:r>
              <a:rPr lang="en-US" dirty="0"/>
              <a:t>Physics of Sliding – how to initiate</a:t>
            </a:r>
          </a:p>
        </p:txBody>
      </p:sp>
      <p:sp>
        <p:nvSpPr>
          <p:cNvPr id="3" name="Content Placeholder 2">
            <a:extLst>
              <a:ext uri="{FF2B5EF4-FFF2-40B4-BE49-F238E27FC236}">
                <a16:creationId xmlns:a16="http://schemas.microsoft.com/office/drawing/2014/main" id="{E092273F-0B67-D840-8EF7-D91F77F242DF}"/>
              </a:ext>
            </a:extLst>
          </p:cNvPr>
          <p:cNvSpPr>
            <a:spLocks noGrp="1"/>
          </p:cNvSpPr>
          <p:nvPr>
            <p:ph sz="half" idx="1"/>
          </p:nvPr>
        </p:nvSpPr>
        <p:spPr>
          <a:ln>
            <a:noFill/>
          </a:ln>
        </p:spPr>
        <p:txBody>
          <a:bodyPr>
            <a:normAutofit fontScale="77500" lnSpcReduction="20000"/>
          </a:bodyPr>
          <a:lstStyle/>
          <a:p>
            <a:r>
              <a:rPr lang="en-US" dirty="0"/>
              <a:t>When wheels rotating along your traveling direction faster, it is easier to push your wheel side-way in theory. </a:t>
            </a:r>
          </a:p>
          <a:p>
            <a:r>
              <a:rPr lang="en-US" dirty="0"/>
              <a:t>But, you can’t achieve the 90-degree sliding suddenly in practical run. </a:t>
            </a:r>
          </a:p>
          <a:p>
            <a:r>
              <a:rPr lang="en-US" dirty="0"/>
              <a:t>Why? You don’t have “side-way force” (Law of Physics!) unless you create one. How?</a:t>
            </a:r>
          </a:p>
          <a:p>
            <a:r>
              <a:rPr lang="en-US" dirty="0"/>
              <a:t>“</a:t>
            </a:r>
            <a:r>
              <a:rPr lang="en-US" b="1" dirty="0">
                <a:solidFill>
                  <a:srgbClr val="00B050"/>
                </a:solidFill>
              </a:rPr>
              <a:t>Pre-sliding Turning</a:t>
            </a:r>
            <a:r>
              <a:rPr lang="en-US" dirty="0"/>
              <a:t>” is the answer! You use ‘</a:t>
            </a:r>
            <a:r>
              <a:rPr lang="en-US" b="1" dirty="0">
                <a:solidFill>
                  <a:schemeClr val="accent2">
                    <a:lumMod val="75000"/>
                  </a:schemeClr>
                </a:solidFill>
              </a:rPr>
              <a:t>centrifugal force</a:t>
            </a:r>
            <a:r>
              <a:rPr lang="en-US" dirty="0"/>
              <a:t>’ from your turning to create the needed “side-way” pushing force for you.</a:t>
            </a:r>
          </a:p>
        </p:txBody>
      </p:sp>
      <p:sp>
        <p:nvSpPr>
          <p:cNvPr id="4" name="Rounded Rectangle 3">
            <a:extLst>
              <a:ext uri="{FF2B5EF4-FFF2-40B4-BE49-F238E27FC236}">
                <a16:creationId xmlns:a16="http://schemas.microsoft.com/office/drawing/2014/main" id="{58216DD9-DD43-CD40-BE44-9A8A18FBE9A2}"/>
              </a:ext>
            </a:extLst>
          </p:cNvPr>
          <p:cNvSpPr/>
          <p:nvPr/>
        </p:nvSpPr>
        <p:spPr>
          <a:xfrm>
            <a:off x="4572000" y="2116899"/>
            <a:ext cx="3697355" cy="6659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81211F7A-32DA-E342-994A-17290FC4C572}"/>
              </a:ext>
            </a:extLst>
          </p:cNvPr>
          <p:cNvSpPr/>
          <p:nvPr/>
        </p:nvSpPr>
        <p:spPr>
          <a:xfrm>
            <a:off x="4840355" y="188332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3A4E2538-CD6C-F14A-9AE8-FE39D957C63F}"/>
              </a:ext>
            </a:extLst>
          </p:cNvPr>
          <p:cNvSpPr/>
          <p:nvPr/>
        </p:nvSpPr>
        <p:spPr>
          <a:xfrm>
            <a:off x="4840355" y="282754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4935581E-412D-BD4A-B065-23AA4188EC6B}"/>
              </a:ext>
            </a:extLst>
          </p:cNvPr>
          <p:cNvSpPr/>
          <p:nvPr/>
        </p:nvSpPr>
        <p:spPr>
          <a:xfrm>
            <a:off x="7722702" y="282754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72794FD5-CE90-1045-8018-AFA11289BFCD}"/>
              </a:ext>
            </a:extLst>
          </p:cNvPr>
          <p:cNvSpPr/>
          <p:nvPr/>
        </p:nvSpPr>
        <p:spPr>
          <a:xfrm>
            <a:off x="7722702" y="1883328"/>
            <a:ext cx="318052" cy="1888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FB9DEAB8-B053-DD4D-A835-000742CA4D20}"/>
              </a:ext>
            </a:extLst>
          </p:cNvPr>
          <p:cNvSpPr/>
          <p:nvPr/>
        </p:nvSpPr>
        <p:spPr>
          <a:xfrm>
            <a:off x="8378685" y="2367129"/>
            <a:ext cx="546652" cy="178904"/>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88F234C-2229-CC45-A9D8-4A5B49FD255F}"/>
              </a:ext>
            </a:extLst>
          </p:cNvPr>
          <p:cNvSpPr txBox="1"/>
          <p:nvPr/>
        </p:nvSpPr>
        <p:spPr>
          <a:xfrm>
            <a:off x="8319049" y="1959109"/>
            <a:ext cx="705678" cy="430887"/>
          </a:xfrm>
          <a:prstGeom prst="rect">
            <a:avLst/>
          </a:prstGeom>
          <a:noFill/>
        </p:spPr>
        <p:txBody>
          <a:bodyPr wrap="square" rtlCol="0">
            <a:spAutoFit/>
          </a:bodyPr>
          <a:lstStyle/>
          <a:p>
            <a:r>
              <a:rPr lang="en-US" sz="1100" dirty="0">
                <a:solidFill>
                  <a:srgbClr val="FF0000"/>
                </a:solidFill>
              </a:rPr>
              <a:t>Traveling direction</a:t>
            </a:r>
          </a:p>
        </p:txBody>
      </p:sp>
      <p:sp>
        <p:nvSpPr>
          <p:cNvPr id="11" name="Right Arrow 10">
            <a:extLst>
              <a:ext uri="{FF2B5EF4-FFF2-40B4-BE49-F238E27FC236}">
                <a16:creationId xmlns:a16="http://schemas.microsoft.com/office/drawing/2014/main" id="{F8C5CDB6-589B-2348-AA16-CE71B64FA10D}"/>
              </a:ext>
            </a:extLst>
          </p:cNvPr>
          <p:cNvSpPr/>
          <p:nvPr/>
        </p:nvSpPr>
        <p:spPr>
          <a:xfrm rot="16200000">
            <a:off x="4726055" y="3297256"/>
            <a:ext cx="546652" cy="178904"/>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8AA8880-98C2-E744-B884-444CA430C93E}"/>
              </a:ext>
            </a:extLst>
          </p:cNvPr>
          <p:cNvSpPr txBox="1"/>
          <p:nvPr/>
        </p:nvSpPr>
        <p:spPr>
          <a:xfrm>
            <a:off x="5134802" y="3053614"/>
            <a:ext cx="2564295" cy="830997"/>
          </a:xfrm>
          <a:prstGeom prst="rect">
            <a:avLst/>
          </a:prstGeom>
          <a:noFill/>
        </p:spPr>
        <p:txBody>
          <a:bodyPr wrap="square" rtlCol="0">
            <a:spAutoFit/>
          </a:bodyPr>
          <a:lstStyle/>
          <a:p>
            <a:r>
              <a:rPr lang="en-US" sz="1200" dirty="0">
                <a:solidFill>
                  <a:srgbClr val="00B050"/>
                </a:solidFill>
              </a:rPr>
              <a:t>The faster wheels are spinning, the less efforts are needed to push side way perpendicular to your traveling direction</a:t>
            </a:r>
          </a:p>
        </p:txBody>
      </p:sp>
      <p:sp>
        <p:nvSpPr>
          <p:cNvPr id="13" name="Right Arrow 12">
            <a:extLst>
              <a:ext uri="{FF2B5EF4-FFF2-40B4-BE49-F238E27FC236}">
                <a16:creationId xmlns:a16="http://schemas.microsoft.com/office/drawing/2014/main" id="{7DB12800-5CC1-7640-A0F2-237441A38EFE}"/>
              </a:ext>
            </a:extLst>
          </p:cNvPr>
          <p:cNvSpPr/>
          <p:nvPr/>
        </p:nvSpPr>
        <p:spPr>
          <a:xfrm rot="16200000">
            <a:off x="7608402" y="3290371"/>
            <a:ext cx="546652" cy="178904"/>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F660A79B-4FF8-0148-9B75-4BBA3D292A2B}"/>
              </a:ext>
            </a:extLst>
          </p:cNvPr>
          <p:cNvSpPr txBox="1"/>
          <p:nvPr/>
        </p:nvSpPr>
        <p:spPr>
          <a:xfrm>
            <a:off x="790158" y="6221691"/>
            <a:ext cx="7861853" cy="367748"/>
          </a:xfrm>
          <a:prstGeom prst="rect">
            <a:avLst/>
          </a:prstGeom>
          <a:solidFill>
            <a:srgbClr val="FFFF00"/>
          </a:solidFill>
          <a:ln>
            <a:solidFill>
              <a:schemeClr val="tx1"/>
            </a:solidFill>
          </a:ln>
        </p:spPr>
        <p:txBody>
          <a:bodyPr wrap="square" rtlCol="0">
            <a:spAutoFit/>
          </a:bodyPr>
          <a:lstStyle/>
          <a:p>
            <a:pPr algn="ctr"/>
            <a:r>
              <a:rPr lang="en-US" dirty="0"/>
              <a:t>“</a:t>
            </a:r>
            <a:r>
              <a:rPr lang="en-US" b="1" dirty="0">
                <a:solidFill>
                  <a:srgbClr val="00B050"/>
                </a:solidFill>
              </a:rPr>
              <a:t>Pre-Sliding Turning</a:t>
            </a:r>
            <a:r>
              <a:rPr lang="en-US" dirty="0"/>
              <a:t>” is the key to create “sliding” – the Law of Physics!</a:t>
            </a:r>
          </a:p>
        </p:txBody>
      </p:sp>
      <p:sp>
        <p:nvSpPr>
          <p:cNvPr id="16" name="TextBox 15">
            <a:extLst>
              <a:ext uri="{FF2B5EF4-FFF2-40B4-BE49-F238E27FC236}">
                <a16:creationId xmlns:a16="http://schemas.microsoft.com/office/drawing/2014/main" id="{6F465C71-BCA8-B849-831E-9438526BCAE2}"/>
              </a:ext>
            </a:extLst>
          </p:cNvPr>
          <p:cNvSpPr txBox="1"/>
          <p:nvPr/>
        </p:nvSpPr>
        <p:spPr>
          <a:xfrm>
            <a:off x="4492486" y="3839552"/>
            <a:ext cx="4432851" cy="2308324"/>
          </a:xfrm>
          <a:prstGeom prst="rect">
            <a:avLst/>
          </a:prstGeom>
          <a:noFill/>
        </p:spPr>
        <p:txBody>
          <a:bodyPr wrap="square" rtlCol="0">
            <a:spAutoFit/>
          </a:bodyPr>
          <a:lstStyle/>
          <a:p>
            <a:r>
              <a:rPr lang="en-US" dirty="0"/>
              <a:t>To convince / proof what I said here:</a:t>
            </a:r>
          </a:p>
          <a:p>
            <a:pPr marL="342900" indent="-342900">
              <a:buFont typeface="+mj-lt"/>
              <a:buAutoNum type="arabicPeriod"/>
            </a:pPr>
            <a:r>
              <a:rPr lang="en-US" dirty="0"/>
              <a:t>Lay your board on flat ground still and use your hand or foot to push it sideway. </a:t>
            </a:r>
          </a:p>
          <a:p>
            <a:pPr marL="342900" indent="-342900">
              <a:buFont typeface="+mj-lt"/>
              <a:buAutoNum type="arabicPeriod"/>
            </a:pPr>
            <a:r>
              <a:rPr lang="en-US" dirty="0"/>
              <a:t>Move your board with minor speed and again use hand or foot to push it sideway.</a:t>
            </a:r>
          </a:p>
          <a:p>
            <a:pPr marL="342900" indent="-342900">
              <a:buFont typeface="+mj-lt"/>
              <a:buAutoNum type="arabicPeriod"/>
            </a:pPr>
            <a:r>
              <a:rPr lang="en-US" dirty="0"/>
              <a:t>Compare the efforts in 1 &amp; 2: You will verify step-2 taking less efforts and you confirm what I explain here!</a:t>
            </a:r>
          </a:p>
        </p:txBody>
      </p:sp>
      <p:sp>
        <p:nvSpPr>
          <p:cNvPr id="17" name="Date Placeholder 16">
            <a:extLst>
              <a:ext uri="{FF2B5EF4-FFF2-40B4-BE49-F238E27FC236}">
                <a16:creationId xmlns:a16="http://schemas.microsoft.com/office/drawing/2014/main" id="{86D7E24D-8145-F54C-AC58-6900A53EE48A}"/>
              </a:ext>
            </a:extLst>
          </p:cNvPr>
          <p:cNvSpPr>
            <a:spLocks noGrp="1"/>
          </p:cNvSpPr>
          <p:nvPr>
            <p:ph type="dt" sz="half" idx="10"/>
          </p:nvPr>
        </p:nvSpPr>
        <p:spPr/>
        <p:txBody>
          <a:bodyPr/>
          <a:lstStyle/>
          <a:p>
            <a:fld id="{E11DF4FE-D14A-9547-B1A6-EAF4ACAD7F9C}" type="datetime1">
              <a:rPr lang="en-US" smtClean="0"/>
              <a:t>11/11/20</a:t>
            </a:fld>
            <a:endParaRPr lang="en-US" sz="1000"/>
          </a:p>
        </p:txBody>
      </p:sp>
      <p:sp>
        <p:nvSpPr>
          <p:cNvPr id="18" name="Footer Placeholder 17">
            <a:extLst>
              <a:ext uri="{FF2B5EF4-FFF2-40B4-BE49-F238E27FC236}">
                <a16:creationId xmlns:a16="http://schemas.microsoft.com/office/drawing/2014/main" id="{1465800D-2973-BC47-A834-98391CD66538}"/>
              </a:ext>
            </a:extLst>
          </p:cNvPr>
          <p:cNvSpPr>
            <a:spLocks noGrp="1"/>
          </p:cNvSpPr>
          <p:nvPr>
            <p:ph type="ftr" sz="quarter" idx="11"/>
          </p:nvPr>
        </p:nvSpPr>
        <p:spPr/>
        <p:txBody>
          <a:bodyPr/>
          <a:lstStyle/>
          <a:p>
            <a:r>
              <a:rPr lang="en-US" sz="1000"/>
              <a:t>Physics of Longboard Downhill / Freeride Techniques</a:t>
            </a:r>
          </a:p>
        </p:txBody>
      </p:sp>
      <p:sp>
        <p:nvSpPr>
          <p:cNvPr id="19" name="Slide Number Placeholder 18">
            <a:extLst>
              <a:ext uri="{FF2B5EF4-FFF2-40B4-BE49-F238E27FC236}">
                <a16:creationId xmlns:a16="http://schemas.microsoft.com/office/drawing/2014/main" id="{3ADAF439-1C8E-D740-B1F7-7D0495F97E6B}"/>
              </a:ext>
            </a:extLst>
          </p:cNvPr>
          <p:cNvSpPr>
            <a:spLocks noGrp="1"/>
          </p:cNvSpPr>
          <p:nvPr>
            <p:ph type="sldNum" sz="quarter" idx="12"/>
          </p:nvPr>
        </p:nvSpPr>
        <p:spPr/>
        <p:txBody>
          <a:bodyPr/>
          <a:lstStyle/>
          <a:p>
            <a:fld id="{A738A032-2A4C-7E41-92C2-D3E79249CEC3}" type="slidenum">
              <a:rPr lang="en-US" smtClean="0"/>
              <a:pPr/>
              <a:t>5</a:t>
            </a:fld>
            <a:endParaRPr lang="en-US" sz="1000"/>
          </a:p>
        </p:txBody>
      </p:sp>
    </p:spTree>
    <p:extLst>
      <p:ext uri="{BB962C8B-B14F-4D97-AF65-F5344CB8AC3E}">
        <p14:creationId xmlns:p14="http://schemas.microsoft.com/office/powerpoint/2010/main" val="1959515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149A7FD-2545-BC46-8D28-8DBF25905F30}"/>
              </a:ext>
            </a:extLst>
          </p:cNvPr>
          <p:cNvSpPr>
            <a:spLocks noGrp="1"/>
          </p:cNvSpPr>
          <p:nvPr>
            <p:ph type="title"/>
          </p:nvPr>
        </p:nvSpPr>
        <p:spPr/>
        <p:txBody>
          <a:bodyPr/>
          <a:lstStyle/>
          <a:p>
            <a:pPr algn="ctr"/>
            <a:r>
              <a:rPr lang="en-US" dirty="0"/>
              <a:t>Free-ride Style </a:t>
            </a:r>
            <a:br>
              <a:rPr lang="en-US" dirty="0"/>
            </a:br>
            <a:r>
              <a:rPr lang="en-US" dirty="0"/>
              <a:t>Downhill Sliding</a:t>
            </a:r>
          </a:p>
        </p:txBody>
      </p:sp>
      <p:sp>
        <p:nvSpPr>
          <p:cNvPr id="9" name="Text Placeholder 8">
            <a:extLst>
              <a:ext uri="{FF2B5EF4-FFF2-40B4-BE49-F238E27FC236}">
                <a16:creationId xmlns:a16="http://schemas.microsoft.com/office/drawing/2014/main" id="{DE80A42A-F168-1545-BB9F-6E91A63563EC}"/>
              </a:ext>
            </a:extLst>
          </p:cNvPr>
          <p:cNvSpPr>
            <a:spLocks noGrp="1"/>
          </p:cNvSpPr>
          <p:nvPr>
            <p:ph type="body" idx="1"/>
          </p:nvPr>
        </p:nvSpPr>
        <p:spPr/>
        <p:txBody>
          <a:bodyPr/>
          <a:lstStyle/>
          <a:p>
            <a:endParaRPr lang="en-US"/>
          </a:p>
        </p:txBody>
      </p:sp>
      <p:sp>
        <p:nvSpPr>
          <p:cNvPr id="5" name="Date Placeholder 4">
            <a:extLst>
              <a:ext uri="{FF2B5EF4-FFF2-40B4-BE49-F238E27FC236}">
                <a16:creationId xmlns:a16="http://schemas.microsoft.com/office/drawing/2014/main" id="{57E9CB2F-C5D3-2043-8380-AF01D687E78F}"/>
              </a:ext>
            </a:extLst>
          </p:cNvPr>
          <p:cNvSpPr>
            <a:spLocks noGrp="1"/>
          </p:cNvSpPr>
          <p:nvPr>
            <p:ph type="dt" sz="half" idx="10"/>
          </p:nvPr>
        </p:nvSpPr>
        <p:spPr/>
        <p:txBody>
          <a:bodyPr/>
          <a:lstStyle/>
          <a:p>
            <a:fld id="{192A418B-D478-A34E-8215-EFD3192E5066}" type="datetime1">
              <a:rPr lang="en-US" smtClean="0"/>
              <a:t>11/11/20</a:t>
            </a:fld>
            <a:endParaRPr lang="en-US" sz="1000"/>
          </a:p>
        </p:txBody>
      </p:sp>
      <p:sp>
        <p:nvSpPr>
          <p:cNvPr id="6" name="Footer Placeholder 5">
            <a:extLst>
              <a:ext uri="{FF2B5EF4-FFF2-40B4-BE49-F238E27FC236}">
                <a16:creationId xmlns:a16="http://schemas.microsoft.com/office/drawing/2014/main" id="{85B7C564-F4D9-9345-AB56-D3AF38AA3E92}"/>
              </a:ext>
            </a:extLst>
          </p:cNvPr>
          <p:cNvSpPr>
            <a:spLocks noGrp="1"/>
          </p:cNvSpPr>
          <p:nvPr>
            <p:ph type="ftr" sz="quarter" idx="11"/>
          </p:nvPr>
        </p:nvSpPr>
        <p:spPr/>
        <p:txBody>
          <a:bodyPr/>
          <a:lstStyle/>
          <a:p>
            <a:r>
              <a:rPr lang="en-US" sz="1000"/>
              <a:t>Physics of Longboard Downhill / Freeride Techniques</a:t>
            </a:r>
          </a:p>
        </p:txBody>
      </p:sp>
      <p:sp>
        <p:nvSpPr>
          <p:cNvPr id="7" name="Slide Number Placeholder 6">
            <a:extLst>
              <a:ext uri="{FF2B5EF4-FFF2-40B4-BE49-F238E27FC236}">
                <a16:creationId xmlns:a16="http://schemas.microsoft.com/office/drawing/2014/main" id="{1352B976-380E-BC45-A7C1-2551F15563CC}"/>
              </a:ext>
            </a:extLst>
          </p:cNvPr>
          <p:cNvSpPr>
            <a:spLocks noGrp="1"/>
          </p:cNvSpPr>
          <p:nvPr>
            <p:ph type="sldNum" sz="quarter" idx="12"/>
          </p:nvPr>
        </p:nvSpPr>
        <p:spPr/>
        <p:txBody>
          <a:bodyPr/>
          <a:lstStyle/>
          <a:p>
            <a:fld id="{A738A032-2A4C-7E41-92C2-D3E79249CEC3}" type="slidenum">
              <a:rPr lang="en-US" smtClean="0"/>
              <a:pPr/>
              <a:t>6</a:t>
            </a:fld>
            <a:endParaRPr lang="en-US" sz="1000"/>
          </a:p>
        </p:txBody>
      </p:sp>
    </p:spTree>
    <p:extLst>
      <p:ext uri="{BB962C8B-B14F-4D97-AF65-F5344CB8AC3E}">
        <p14:creationId xmlns:p14="http://schemas.microsoft.com/office/powerpoint/2010/main" val="2610839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5626837" y="884677"/>
            <a:ext cx="1070606" cy="987863"/>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8808" y="2179623"/>
            <a:ext cx="2715600" cy="779477"/>
            <a:chOff x="3118808" y="2179623"/>
            <a:chExt cx="2715600" cy="779477"/>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262906">
              <a:off x="5354377" y="221292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a:off x="3579572" y="2222727"/>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19190841">
            <a:off x="2989169" y="4328524"/>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3315838" y="4497344"/>
            <a:ext cx="605310" cy="766425"/>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6" name="Line 16"/>
          <p:cNvSpPr/>
          <p:nvPr/>
        </p:nvSpPr>
        <p:spPr>
          <a:xfrm flipV="1">
            <a:off x="4052052" y="2222727"/>
            <a:ext cx="2715599" cy="2670334"/>
          </a:xfrm>
          <a:prstGeom prst="line">
            <a:avLst/>
          </a:prstGeom>
          <a:ln w="76320">
            <a:solidFill>
              <a:srgbClr val="FF69B4"/>
            </a:solidFill>
            <a:round/>
            <a:tailEnd type="triangle" w="med" len="med"/>
          </a:ln>
        </p:spPr>
        <p:style>
          <a:lnRef idx="0">
            <a:scrgbClr r="0" g="0" b="0"/>
          </a:lnRef>
          <a:fillRef idx="0">
            <a:scrgbClr r="0" g="0" b="0"/>
          </a:fillRef>
          <a:effectRef idx="0">
            <a:scrgbClr r="0" g="0" b="0"/>
          </a:effectRef>
          <a:fontRef idx="minor"/>
        </p:style>
        <p:txBody>
          <a:bodyPr/>
          <a:lstStyle/>
          <a:p>
            <a:r>
              <a:rPr lang="en-US" dirty="0" err="1"/>
              <a:t>ç</a:t>
            </a:r>
            <a:endParaRPr lang="en-US" dirty="0"/>
          </a:p>
        </p:txBody>
      </p:sp>
      <p:sp>
        <p:nvSpPr>
          <p:cNvPr id="137" name="CustomShape 17"/>
          <p:cNvSpPr/>
          <p:nvPr/>
        </p:nvSpPr>
        <p:spPr>
          <a:xfrm rot="79800">
            <a:off x="4243777" y="2843828"/>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140" name="CustomShape 20"/>
          <p:cNvSpPr/>
          <p:nvPr/>
        </p:nvSpPr>
        <p:spPr>
          <a:xfrm>
            <a:off x="6795524" y="1922773"/>
            <a:ext cx="1834412" cy="783502"/>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Traveling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5" name="Rectangular Callout 4">
            <a:extLst>
              <a:ext uri="{FF2B5EF4-FFF2-40B4-BE49-F238E27FC236}">
                <a16:creationId xmlns:a16="http://schemas.microsoft.com/office/drawing/2014/main" id="{BAEE39EB-B0E8-3A49-9A58-DDFB1759DFF8}"/>
              </a:ext>
            </a:extLst>
          </p:cNvPr>
          <p:cNvSpPr/>
          <p:nvPr/>
        </p:nvSpPr>
        <p:spPr>
          <a:xfrm>
            <a:off x="229993" y="4523151"/>
            <a:ext cx="1730168" cy="981040"/>
          </a:xfrm>
          <a:prstGeom prst="wedgeRectCallout">
            <a:avLst>
              <a:gd name="adj1" fmla="val 107029"/>
              <a:gd name="adj2" fmla="val -751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(optional) Move your rear foot a bit toward the edge of deck to ease to push</a:t>
            </a: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p:txBody>
          <a:bodyPr>
            <a:normAutofit fontScale="90000"/>
          </a:bodyPr>
          <a:lstStyle/>
          <a:p>
            <a:r>
              <a:rPr lang="en-US" dirty="0"/>
              <a:t>Standing Slide (facing downhill) – Stopping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11/11/20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7</a:t>
            </a:fld>
            <a:endParaRPr lang="en-US"/>
          </a:p>
        </p:txBody>
      </p:sp>
      <p:grpSp>
        <p:nvGrpSpPr>
          <p:cNvPr id="41" name="Group 40">
            <a:extLst>
              <a:ext uri="{FF2B5EF4-FFF2-40B4-BE49-F238E27FC236}">
                <a16:creationId xmlns:a16="http://schemas.microsoft.com/office/drawing/2014/main" id="{A7ADD4B8-ACBE-FF47-8A25-CE2FA2E01DF8}"/>
              </a:ext>
            </a:extLst>
          </p:cNvPr>
          <p:cNvGrpSpPr/>
          <p:nvPr/>
        </p:nvGrpSpPr>
        <p:grpSpPr>
          <a:xfrm rot="1908658">
            <a:off x="3768897" y="1669782"/>
            <a:ext cx="2715600" cy="779477"/>
            <a:chOff x="3118808" y="2179623"/>
            <a:chExt cx="2715600" cy="779477"/>
          </a:xfrm>
        </p:grpSpPr>
        <p:sp>
          <p:nvSpPr>
            <p:cNvPr id="42" name="CustomShape 2">
              <a:extLst>
                <a:ext uri="{FF2B5EF4-FFF2-40B4-BE49-F238E27FC236}">
                  <a16:creationId xmlns:a16="http://schemas.microsoft.com/office/drawing/2014/main" id="{11DA310D-693A-FC46-8516-E67366C894AE}"/>
                </a:ext>
              </a:extLst>
            </p:cNvPr>
            <p:cNvSpPr/>
            <p:nvPr/>
          </p:nvSpPr>
          <p:spPr>
            <a:xfrm>
              <a:off x="3118808" y="2179623"/>
              <a:ext cx="2715600" cy="670083"/>
            </a:xfrm>
            <a:prstGeom prst="rect">
              <a:avLst/>
            </a:prstGeom>
            <a:solidFill>
              <a:srgbClr val="00B0F0"/>
            </a:solidFill>
            <a:ln>
              <a:solidFill>
                <a:srgbClr val="3465A4"/>
              </a:solidFill>
            </a:ln>
          </p:spPr>
          <p:style>
            <a:lnRef idx="0">
              <a:scrgbClr r="0" g="0" b="0"/>
            </a:lnRef>
            <a:fillRef idx="0">
              <a:scrgbClr r="0" g="0" b="0"/>
            </a:fillRef>
            <a:effectRef idx="0">
              <a:scrgbClr r="0" g="0" b="0"/>
            </a:effectRef>
            <a:fontRef idx="minor"/>
          </p:style>
        </p:sp>
        <p:sp>
          <p:nvSpPr>
            <p:cNvPr id="43" name="CustomShape 5">
              <a:extLst>
                <a:ext uri="{FF2B5EF4-FFF2-40B4-BE49-F238E27FC236}">
                  <a16:creationId xmlns:a16="http://schemas.microsoft.com/office/drawing/2014/main" id="{978D4F90-105F-9742-8984-43E8B67CF337}"/>
                </a:ext>
              </a:extLst>
            </p:cNvPr>
            <p:cNvSpPr/>
            <p:nvPr/>
          </p:nvSpPr>
          <p:spPr>
            <a:xfrm rot="262906">
              <a:off x="5354377" y="221292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44" name="CustomShape 6">
              <a:extLst>
                <a:ext uri="{FF2B5EF4-FFF2-40B4-BE49-F238E27FC236}">
                  <a16:creationId xmlns:a16="http://schemas.microsoft.com/office/drawing/2014/main" id="{18234201-ECB6-6B43-BBC9-3B8049ED3A35}"/>
                </a:ext>
              </a:extLst>
            </p:cNvPr>
            <p:cNvSpPr/>
            <p:nvPr/>
          </p:nvSpPr>
          <p:spPr>
            <a:xfrm>
              <a:off x="3579572" y="2222727"/>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45" name="Freeform 44">
            <a:extLst>
              <a:ext uri="{FF2B5EF4-FFF2-40B4-BE49-F238E27FC236}">
                <a16:creationId xmlns:a16="http://schemas.microsoft.com/office/drawing/2014/main" id="{5E1FBD91-3C4D-BB40-A14F-838571BD84C8}"/>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ular Callout 45">
            <a:extLst>
              <a:ext uri="{FF2B5EF4-FFF2-40B4-BE49-F238E27FC236}">
                <a16:creationId xmlns:a16="http://schemas.microsoft.com/office/drawing/2014/main" id="{EF45AB4E-8D2F-DA48-8645-30ED27780D95}"/>
              </a:ext>
            </a:extLst>
          </p:cNvPr>
          <p:cNvSpPr/>
          <p:nvPr/>
        </p:nvSpPr>
        <p:spPr>
          <a:xfrm>
            <a:off x="314934" y="2752986"/>
            <a:ext cx="2057400" cy="696634"/>
          </a:xfrm>
          <a:prstGeom prst="wedgeRectCallout">
            <a:avLst>
              <a:gd name="adj1" fmla="val 133599"/>
              <a:gd name="adj2" fmla="val 21167"/>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80% body weight on the Front foot.</a:t>
            </a:r>
          </a:p>
        </p:txBody>
      </p:sp>
      <p:sp>
        <p:nvSpPr>
          <p:cNvPr id="47" name="Rectangular Callout 46">
            <a:extLst>
              <a:ext uri="{FF2B5EF4-FFF2-40B4-BE49-F238E27FC236}">
                <a16:creationId xmlns:a16="http://schemas.microsoft.com/office/drawing/2014/main" id="{55F6ACD9-E307-0143-A1C1-2A655A8F4B35}"/>
              </a:ext>
            </a:extLst>
          </p:cNvPr>
          <p:cNvSpPr/>
          <p:nvPr/>
        </p:nvSpPr>
        <p:spPr>
          <a:xfrm>
            <a:off x="297282" y="1526093"/>
            <a:ext cx="2057400" cy="696634"/>
          </a:xfrm>
          <a:prstGeom prst="wedgeRectCallout">
            <a:avLst>
              <a:gd name="adj1" fmla="val 172246"/>
              <a:gd name="adj2" fmla="val 24021"/>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50/50% body weight on both feet.</a:t>
            </a:r>
          </a:p>
        </p:txBody>
      </p:sp>
    </p:spTree>
    <p:extLst>
      <p:ext uri="{BB962C8B-B14F-4D97-AF65-F5344CB8AC3E}">
        <p14:creationId xmlns:p14="http://schemas.microsoft.com/office/powerpoint/2010/main" val="123705995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2265854" y="1042576"/>
            <a:ext cx="4593922" cy="5450298"/>
          </a:xfrm>
          <a:prstGeom prst="rect">
            <a:avLst/>
          </a:prstGeom>
          <a:solidFill>
            <a:schemeClr val="accent3">
              <a:lumMod val="20000"/>
              <a:lumOff val="80000"/>
            </a:schemeClr>
          </a:solidFill>
          <a:ln>
            <a:solidFill>
              <a:srgbClr val="3465A4"/>
            </a:solidFill>
          </a:ln>
        </p:spPr>
        <p:style>
          <a:lnRef idx="0">
            <a:scrgbClr r="0" g="0" b="0"/>
          </a:lnRef>
          <a:fillRef idx="0">
            <a:scrgbClr r="0" g="0" b="0"/>
          </a:fillRef>
          <a:effectRef idx="0">
            <a:scrgbClr r="0" g="0" b="0"/>
          </a:effectRef>
          <a:fontRef idx="minor"/>
        </p:style>
      </p:sp>
      <p:sp>
        <p:nvSpPr>
          <p:cNvPr id="123" name="CustomShape 3"/>
          <p:cNvSpPr/>
          <p:nvPr/>
        </p:nvSpPr>
        <p:spPr>
          <a:xfrm rot="19110000">
            <a:off x="2331820" y="3364350"/>
            <a:ext cx="2715600" cy="670083"/>
          </a:xfrm>
          <a:prstGeom prst="rect">
            <a:avLst/>
          </a:prstGeom>
          <a:solidFill>
            <a:srgbClr val="00FFFF"/>
          </a:solidFill>
          <a:ln>
            <a:solidFill>
              <a:srgbClr val="3465A4"/>
            </a:solidFill>
          </a:ln>
        </p:spPr>
        <p:style>
          <a:lnRef idx="0">
            <a:scrgbClr r="0" g="0" b="0"/>
          </a:lnRef>
          <a:fillRef idx="0">
            <a:scrgbClr r="0" g="0" b="0"/>
          </a:fillRef>
          <a:effectRef idx="0">
            <a:scrgbClr r="0" g="0" b="0"/>
          </a:effectRef>
          <a:fontRef idx="minor"/>
        </p:style>
      </p:sp>
      <p:sp>
        <p:nvSpPr>
          <p:cNvPr id="124" name="Line 4"/>
          <p:cNvSpPr/>
          <p:nvPr/>
        </p:nvSpPr>
        <p:spPr>
          <a:xfrm flipV="1">
            <a:off x="4866653" y="1577790"/>
            <a:ext cx="1474511" cy="534596"/>
          </a:xfrm>
          <a:prstGeom prst="line">
            <a:avLst/>
          </a:prstGeom>
          <a:ln w="76320">
            <a:solidFill>
              <a:srgbClr val="00B050"/>
            </a:solidFill>
            <a:round/>
            <a:tailEnd type="triangle" w="med" len="med"/>
          </a:ln>
        </p:spPr>
        <p:style>
          <a:lnRef idx="0">
            <a:scrgbClr r="0" g="0" b="0"/>
          </a:lnRef>
          <a:fillRef idx="0">
            <a:scrgbClr r="0" g="0" b="0"/>
          </a:fillRef>
          <a:effectRef idx="0">
            <a:scrgbClr r="0" g="0" b="0"/>
          </a:effectRef>
          <a:fontRef idx="minor"/>
        </p:style>
      </p:sp>
      <p:grpSp>
        <p:nvGrpSpPr>
          <p:cNvPr id="12" name="Group 11">
            <a:extLst>
              <a:ext uri="{FF2B5EF4-FFF2-40B4-BE49-F238E27FC236}">
                <a16:creationId xmlns:a16="http://schemas.microsoft.com/office/drawing/2014/main" id="{C7B27CC7-FF60-B14F-9CBD-CE7A5F7D7889}"/>
              </a:ext>
            </a:extLst>
          </p:cNvPr>
          <p:cNvGrpSpPr/>
          <p:nvPr/>
        </p:nvGrpSpPr>
        <p:grpSpPr>
          <a:xfrm>
            <a:off x="3118808" y="2179623"/>
            <a:ext cx="2715600" cy="779477"/>
            <a:chOff x="3118808" y="2179623"/>
            <a:chExt cx="2715600" cy="779477"/>
          </a:xfrm>
        </p:grpSpPr>
        <p:sp>
          <p:nvSpPr>
            <p:cNvPr id="122" name="CustomShape 2"/>
            <p:cNvSpPr/>
            <p:nvPr/>
          </p:nvSpPr>
          <p:spPr>
            <a:xfrm>
              <a:off x="3118808" y="2179623"/>
              <a:ext cx="2715600" cy="670083"/>
            </a:xfrm>
            <a:prstGeom prst="rect">
              <a:avLst/>
            </a:prstGeom>
            <a:solidFill>
              <a:srgbClr val="00DFE5"/>
            </a:solidFill>
            <a:ln>
              <a:solidFill>
                <a:srgbClr val="3465A4"/>
              </a:solidFill>
            </a:ln>
          </p:spPr>
          <p:style>
            <a:lnRef idx="0">
              <a:scrgbClr r="0" g="0" b="0"/>
            </a:lnRef>
            <a:fillRef idx="0">
              <a:scrgbClr r="0" g="0" b="0"/>
            </a:fillRef>
            <a:effectRef idx="0">
              <a:scrgbClr r="0" g="0" b="0"/>
            </a:effectRef>
            <a:fontRef idx="minor"/>
          </p:style>
        </p:sp>
        <p:sp>
          <p:nvSpPr>
            <p:cNvPr id="125" name="CustomShape 5"/>
            <p:cNvSpPr/>
            <p:nvPr/>
          </p:nvSpPr>
          <p:spPr>
            <a:xfrm rot="1252052">
              <a:off x="5354377" y="2212922"/>
              <a:ext cx="267772" cy="737026"/>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26" name="CustomShape 6"/>
            <p:cNvSpPr/>
            <p:nvPr/>
          </p:nvSpPr>
          <p:spPr>
            <a:xfrm>
              <a:off x="3579572" y="2222727"/>
              <a:ext cx="267445" cy="7363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grpSp>
      <p:sp>
        <p:nvSpPr>
          <p:cNvPr id="127" name="CustomShape 7"/>
          <p:cNvSpPr/>
          <p:nvPr/>
        </p:nvSpPr>
        <p:spPr>
          <a:xfrm>
            <a:off x="6601319" y="1224744"/>
            <a:ext cx="2060219"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B050"/>
                </a:solidFill>
                <a:latin typeface="Arial"/>
                <a:ea typeface="DejaVu Sans"/>
              </a:rPr>
              <a:t>4.) Your body momentum direction</a:t>
            </a:r>
            <a:endParaRPr lang="en-US" sz="1400" spc="-1" dirty="0">
              <a:solidFill>
                <a:srgbClr val="00B050"/>
              </a:solidFill>
              <a:latin typeface="Arial"/>
            </a:endParaRPr>
          </a:p>
        </p:txBody>
      </p:sp>
      <p:sp>
        <p:nvSpPr>
          <p:cNvPr id="131" name="CustomShape 11"/>
          <p:cNvSpPr/>
          <p:nvPr/>
        </p:nvSpPr>
        <p:spPr>
          <a:xfrm>
            <a:off x="3093501" y="6134153"/>
            <a:ext cx="2004413" cy="358720"/>
          </a:xfrm>
          <a:prstGeom prst="rect">
            <a:avLst/>
          </a:prstGeom>
          <a:noFill/>
          <a:ln>
            <a:no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00B050"/>
                </a:solidFill>
                <a:latin typeface="Arial"/>
                <a:ea typeface="DejaVu Sans"/>
              </a:rPr>
              <a:t>1.) Pre-slide turning</a:t>
            </a:r>
            <a:endParaRPr lang="en-US" sz="1400" b="1" spc="-1" dirty="0">
              <a:solidFill>
                <a:srgbClr val="00B050"/>
              </a:solidFill>
              <a:latin typeface="Arial"/>
            </a:endParaRPr>
          </a:p>
        </p:txBody>
      </p:sp>
      <p:sp>
        <p:nvSpPr>
          <p:cNvPr id="132" name="CustomShape 12"/>
          <p:cNvSpPr/>
          <p:nvPr/>
        </p:nvSpPr>
        <p:spPr>
          <a:xfrm>
            <a:off x="4043129" y="3843672"/>
            <a:ext cx="1070257" cy="310078"/>
          </a:xfrm>
          <a:prstGeom prst="curvedConnector3">
            <a:avLst>
              <a:gd name="adj1" fmla="val 50000"/>
            </a:avLst>
          </a:prstGeom>
          <a:noFill/>
          <a:ln>
            <a:solidFill>
              <a:srgbClr val="000000"/>
            </a:solidFill>
          </a:ln>
        </p:spPr>
        <p:style>
          <a:lnRef idx="0">
            <a:scrgbClr r="0" g="0" b="0"/>
          </a:lnRef>
          <a:fillRef idx="0">
            <a:scrgbClr r="0" g="0" b="0"/>
          </a:fillRef>
          <a:effectRef idx="0">
            <a:scrgbClr r="0" g="0" b="0"/>
          </a:effectRef>
          <a:fontRef idx="minor"/>
        </p:style>
      </p:sp>
      <p:sp>
        <p:nvSpPr>
          <p:cNvPr id="134" name="CustomShape 14"/>
          <p:cNvSpPr/>
          <p:nvPr/>
        </p:nvSpPr>
        <p:spPr>
          <a:xfrm rot="19190841">
            <a:off x="2989169" y="4328524"/>
            <a:ext cx="208666" cy="678573"/>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Rear</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5" name="CustomShape 15"/>
          <p:cNvSpPr/>
          <p:nvPr/>
        </p:nvSpPr>
        <p:spPr>
          <a:xfrm flipH="1" flipV="1">
            <a:off x="3315838" y="4497344"/>
            <a:ext cx="605310" cy="766425"/>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137" name="CustomShape 17"/>
          <p:cNvSpPr/>
          <p:nvPr/>
        </p:nvSpPr>
        <p:spPr>
          <a:xfrm rot="79800">
            <a:off x="4243777" y="2843828"/>
            <a:ext cx="265486" cy="740945"/>
          </a:xfrm>
          <a:prstGeom prst="ellipse">
            <a:avLst/>
          </a:prstGeom>
          <a:solidFill>
            <a:srgbClr val="FFFF00"/>
          </a:solidFill>
          <a:ln>
            <a:solidFill>
              <a:srgbClr val="FF0000"/>
            </a:solidFill>
          </a:ln>
        </p:spPr>
        <p:style>
          <a:lnRef idx="0">
            <a:scrgbClr r="0" g="0" b="0"/>
          </a:lnRef>
          <a:fillRef idx="0">
            <a:scrgbClr r="0" g="0" b="0"/>
          </a:fillRef>
          <a:effectRef idx="0">
            <a:scrgbClr r="0" g="0" b="0"/>
          </a:effectRef>
          <a:fontRef idx="minor"/>
        </p:style>
        <p:txBody>
          <a:bodyPr wrap="none" lIns="81638" tIns="40819" rIns="81638" bIns="40819" anchor="ctr"/>
          <a:lstStyle/>
          <a:p>
            <a:pPr algn="ctr">
              <a:lnSpc>
                <a:spcPct val="100000"/>
              </a:lnSpc>
            </a:pPr>
            <a:r>
              <a:rPr lang="en-US" sz="1200" spc="-1" dirty="0">
                <a:solidFill>
                  <a:srgbClr val="000000"/>
                </a:solidFill>
                <a:latin typeface="Arial"/>
                <a:ea typeface="DejaVu Sans"/>
              </a:rPr>
              <a:t>Front</a:t>
            </a:r>
            <a:br>
              <a:rPr sz="1200" dirty="0"/>
            </a:br>
            <a:r>
              <a:rPr lang="en-US" sz="1200" spc="-1" dirty="0">
                <a:solidFill>
                  <a:srgbClr val="000000"/>
                </a:solidFill>
                <a:latin typeface="Arial"/>
                <a:ea typeface="DejaVu Sans"/>
              </a:rPr>
              <a:t>foot</a:t>
            </a:r>
            <a:endParaRPr lang="en-US" sz="1200" spc="-1" dirty="0">
              <a:latin typeface="Arial"/>
            </a:endParaRPr>
          </a:p>
        </p:txBody>
      </p:sp>
      <p:sp>
        <p:nvSpPr>
          <p:cNvPr id="138" name="CustomShape 18"/>
          <p:cNvSpPr/>
          <p:nvPr/>
        </p:nvSpPr>
        <p:spPr>
          <a:xfrm>
            <a:off x="5117014" y="3942346"/>
            <a:ext cx="3897777" cy="53459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spc="-1" dirty="0">
                <a:solidFill>
                  <a:srgbClr val="000000"/>
                </a:solidFill>
                <a:latin typeface="Arial"/>
                <a:ea typeface="DejaVu Sans"/>
              </a:rPr>
              <a:t>3.) Your board will (</a:t>
            </a:r>
            <a:r>
              <a:rPr lang="en-US" sz="1400" b="1" spc="-1" dirty="0">
                <a:solidFill>
                  <a:srgbClr val="00B050"/>
                </a:solidFill>
                <a:latin typeface="Arial"/>
                <a:ea typeface="DejaVu Sans"/>
              </a:rPr>
              <a:t>trust the Law of Physics!) </a:t>
            </a:r>
            <a:r>
              <a:rPr lang="en-US" sz="1400" spc="-1" dirty="0">
                <a:solidFill>
                  <a:srgbClr val="000000"/>
                </a:solidFill>
                <a:latin typeface="Arial"/>
                <a:ea typeface="DejaVu Sans"/>
              </a:rPr>
              <a:t>automatically start sliding </a:t>
            </a:r>
            <a:endParaRPr lang="en-US" sz="1400" spc="-1" dirty="0">
              <a:latin typeface="Arial"/>
            </a:endParaRPr>
          </a:p>
        </p:txBody>
      </p:sp>
      <p:sp>
        <p:nvSpPr>
          <p:cNvPr id="139" name="CustomShape 19"/>
          <p:cNvSpPr/>
          <p:nvPr/>
        </p:nvSpPr>
        <p:spPr>
          <a:xfrm>
            <a:off x="3890430" y="5177314"/>
            <a:ext cx="3504283" cy="653755"/>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633" spc="-1" dirty="0">
                <a:solidFill>
                  <a:srgbClr val="0000FF"/>
                </a:solidFill>
                <a:latin typeface="Arial"/>
                <a:ea typeface="DejaVu Sans"/>
              </a:rPr>
              <a:t>2.) Rear foot pushes out a bit to generate the initiation of the sliding.</a:t>
            </a:r>
            <a:endParaRPr lang="en-US" sz="1633" spc="-1" dirty="0">
              <a:latin typeface="Arial"/>
            </a:endParaRPr>
          </a:p>
        </p:txBody>
      </p:sp>
      <p:sp>
        <p:nvSpPr>
          <p:cNvPr id="5" name="Rectangular Callout 4">
            <a:extLst>
              <a:ext uri="{FF2B5EF4-FFF2-40B4-BE49-F238E27FC236}">
                <a16:creationId xmlns:a16="http://schemas.microsoft.com/office/drawing/2014/main" id="{BAEE39EB-B0E8-3A49-9A58-DDFB1759DFF8}"/>
              </a:ext>
            </a:extLst>
          </p:cNvPr>
          <p:cNvSpPr/>
          <p:nvPr/>
        </p:nvSpPr>
        <p:spPr>
          <a:xfrm>
            <a:off x="229993" y="4523151"/>
            <a:ext cx="1730168" cy="981040"/>
          </a:xfrm>
          <a:prstGeom prst="wedgeRectCallout">
            <a:avLst>
              <a:gd name="adj1" fmla="val 107029"/>
              <a:gd name="adj2" fmla="val -751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(optional) Move your rear foot a bit toward the edge of deck to ease to push</a:t>
            </a:r>
          </a:p>
        </p:txBody>
      </p:sp>
      <p:sp>
        <p:nvSpPr>
          <p:cNvPr id="11" name="Title 10">
            <a:extLst>
              <a:ext uri="{FF2B5EF4-FFF2-40B4-BE49-F238E27FC236}">
                <a16:creationId xmlns:a16="http://schemas.microsoft.com/office/drawing/2014/main" id="{3088E687-70FC-BD43-8AC1-E952DD0324E8}"/>
              </a:ext>
            </a:extLst>
          </p:cNvPr>
          <p:cNvSpPr>
            <a:spLocks noGrp="1"/>
          </p:cNvSpPr>
          <p:nvPr>
            <p:ph type="title"/>
          </p:nvPr>
        </p:nvSpPr>
        <p:spPr/>
        <p:txBody>
          <a:bodyPr>
            <a:normAutofit fontScale="90000"/>
          </a:bodyPr>
          <a:lstStyle/>
          <a:p>
            <a:r>
              <a:rPr lang="en-US" dirty="0"/>
              <a:t>Standing Slide (facing downhill) – Turning</a:t>
            </a:r>
          </a:p>
        </p:txBody>
      </p:sp>
      <p:sp>
        <p:nvSpPr>
          <p:cNvPr id="6" name="Date Placeholder 5">
            <a:extLst>
              <a:ext uri="{FF2B5EF4-FFF2-40B4-BE49-F238E27FC236}">
                <a16:creationId xmlns:a16="http://schemas.microsoft.com/office/drawing/2014/main" id="{304846FD-5064-0840-A976-95CD05E6CE81}"/>
              </a:ext>
            </a:extLst>
          </p:cNvPr>
          <p:cNvSpPr>
            <a:spLocks noGrp="1"/>
          </p:cNvSpPr>
          <p:nvPr>
            <p:ph type="dt" sz="half" idx="10"/>
          </p:nvPr>
        </p:nvSpPr>
        <p:spPr/>
        <p:txBody>
          <a:bodyPr/>
          <a:lstStyle/>
          <a:p>
            <a:fld id="{C697B34C-D8F8-F445-A667-1E9D524CF2D7}" type="datetime1">
              <a:rPr lang="en-US" smtClean="0"/>
              <a:t>11/11/20</a:t>
            </a:fld>
            <a:endParaRPr lang="en-US"/>
          </a:p>
        </p:txBody>
      </p:sp>
      <p:sp>
        <p:nvSpPr>
          <p:cNvPr id="7" name="Footer Placeholder 6">
            <a:extLst>
              <a:ext uri="{FF2B5EF4-FFF2-40B4-BE49-F238E27FC236}">
                <a16:creationId xmlns:a16="http://schemas.microsoft.com/office/drawing/2014/main" id="{8F1736F4-DB4C-B242-A5EF-27CC5234165C}"/>
              </a:ext>
            </a:extLst>
          </p:cNvPr>
          <p:cNvSpPr>
            <a:spLocks noGrp="1"/>
          </p:cNvSpPr>
          <p:nvPr>
            <p:ph type="ftr" sz="quarter" idx="11"/>
          </p:nvPr>
        </p:nvSpPr>
        <p:spPr/>
        <p:txBody>
          <a:bodyPr/>
          <a:lstStyle/>
          <a:p>
            <a:r>
              <a:rPr lang="en-US"/>
              <a:t>Physics of Longboard Downhill / Freeride Techniques</a:t>
            </a:r>
          </a:p>
        </p:txBody>
      </p:sp>
      <p:sp>
        <p:nvSpPr>
          <p:cNvPr id="8" name="Slide Number Placeholder 7">
            <a:extLst>
              <a:ext uri="{FF2B5EF4-FFF2-40B4-BE49-F238E27FC236}">
                <a16:creationId xmlns:a16="http://schemas.microsoft.com/office/drawing/2014/main" id="{F401DCFC-4A18-8A43-938F-0875CEE7820D}"/>
              </a:ext>
            </a:extLst>
          </p:cNvPr>
          <p:cNvSpPr>
            <a:spLocks noGrp="1"/>
          </p:cNvSpPr>
          <p:nvPr>
            <p:ph type="sldNum" sz="quarter" idx="12"/>
          </p:nvPr>
        </p:nvSpPr>
        <p:spPr/>
        <p:txBody>
          <a:bodyPr/>
          <a:lstStyle/>
          <a:p>
            <a:fld id="{A738A032-2A4C-7E41-92C2-D3E79249CEC3}" type="slidenum">
              <a:rPr lang="en-US" smtClean="0"/>
              <a:t>8</a:t>
            </a:fld>
            <a:endParaRPr lang="en-US"/>
          </a:p>
        </p:txBody>
      </p:sp>
      <p:sp>
        <p:nvSpPr>
          <p:cNvPr id="29" name="Rectangular Callout 28">
            <a:extLst>
              <a:ext uri="{FF2B5EF4-FFF2-40B4-BE49-F238E27FC236}">
                <a16:creationId xmlns:a16="http://schemas.microsoft.com/office/drawing/2014/main" id="{02B24D37-5F79-214D-97D3-198211B45F95}"/>
              </a:ext>
            </a:extLst>
          </p:cNvPr>
          <p:cNvSpPr/>
          <p:nvPr/>
        </p:nvSpPr>
        <p:spPr>
          <a:xfrm>
            <a:off x="314934" y="2752986"/>
            <a:ext cx="2057400" cy="696634"/>
          </a:xfrm>
          <a:prstGeom prst="wedgeRectCallout">
            <a:avLst>
              <a:gd name="adj1" fmla="val 133599"/>
              <a:gd name="adj2" fmla="val 21167"/>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80% body weight on the Front foot.</a:t>
            </a:r>
          </a:p>
        </p:txBody>
      </p:sp>
      <p:sp>
        <p:nvSpPr>
          <p:cNvPr id="30" name="Freeform 29">
            <a:extLst>
              <a:ext uri="{FF2B5EF4-FFF2-40B4-BE49-F238E27FC236}">
                <a16:creationId xmlns:a16="http://schemas.microsoft.com/office/drawing/2014/main" id="{6DD09FDB-B640-114A-99E7-68F6AE0412D2}"/>
              </a:ext>
            </a:extLst>
          </p:cNvPr>
          <p:cNvSpPr/>
          <p:nvPr/>
        </p:nvSpPr>
        <p:spPr>
          <a:xfrm>
            <a:off x="3163140" y="4259792"/>
            <a:ext cx="879989" cy="1864414"/>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ustomShape 20">
            <a:extLst>
              <a:ext uri="{FF2B5EF4-FFF2-40B4-BE49-F238E27FC236}">
                <a16:creationId xmlns:a16="http://schemas.microsoft.com/office/drawing/2014/main" id="{43F6DDF6-F3FD-2A47-9A05-7894724BF59C}"/>
              </a:ext>
            </a:extLst>
          </p:cNvPr>
          <p:cNvSpPr/>
          <p:nvPr/>
        </p:nvSpPr>
        <p:spPr>
          <a:xfrm>
            <a:off x="6919660" y="1911605"/>
            <a:ext cx="1834412" cy="783502"/>
          </a:xfrm>
          <a:prstGeom prst="rect">
            <a:avLst/>
          </a:prstGeom>
          <a:solidFill>
            <a:srgbClr val="FFFF00"/>
          </a:solidFill>
          <a:ln>
            <a:solidFill>
              <a:schemeClr val="tx1"/>
            </a:solidFill>
          </a:ln>
        </p:spPr>
        <p:style>
          <a:lnRef idx="0">
            <a:scrgbClr r="0" g="0" b="0"/>
          </a:lnRef>
          <a:fillRef idx="0">
            <a:scrgbClr r="0" g="0" b="0"/>
          </a:fillRef>
          <a:effectRef idx="0">
            <a:scrgbClr r="0" g="0" b="0"/>
          </a:effectRef>
          <a:fontRef idx="minor"/>
        </p:style>
        <p:txBody>
          <a:bodyPr lIns="81638" tIns="40819" rIns="81638" bIns="40819"/>
          <a:lstStyle/>
          <a:p>
            <a:pPr>
              <a:lnSpc>
                <a:spcPct val="100000"/>
              </a:lnSpc>
            </a:pPr>
            <a:r>
              <a:rPr lang="en-US" sz="1400" b="1" spc="-1" dirty="0">
                <a:solidFill>
                  <a:srgbClr val="FF69B4"/>
                </a:solidFill>
                <a:latin typeface="Arial"/>
                <a:ea typeface="DejaVu Sans"/>
              </a:rPr>
              <a:t>Your</a:t>
            </a:r>
            <a:endParaRPr lang="en-US" sz="1400" spc="-1" dirty="0">
              <a:latin typeface="Arial"/>
            </a:endParaRPr>
          </a:p>
          <a:p>
            <a:pPr>
              <a:lnSpc>
                <a:spcPct val="100000"/>
              </a:lnSpc>
            </a:pPr>
            <a:r>
              <a:rPr lang="en-US" sz="1400" b="1" spc="-1" dirty="0">
                <a:solidFill>
                  <a:srgbClr val="FF69B4"/>
                </a:solidFill>
                <a:latin typeface="Arial"/>
                <a:ea typeface="DejaVu Sans"/>
              </a:rPr>
              <a:t>Intended Turning</a:t>
            </a:r>
            <a:br>
              <a:rPr sz="1400" dirty="0"/>
            </a:br>
            <a:r>
              <a:rPr lang="en-US" sz="1400" b="1" spc="-1" dirty="0">
                <a:solidFill>
                  <a:srgbClr val="FF69B4"/>
                </a:solidFill>
                <a:latin typeface="Arial"/>
              </a:rPr>
              <a:t>D</a:t>
            </a:r>
            <a:r>
              <a:rPr lang="en-US" sz="1400" b="1" spc="-1" dirty="0">
                <a:solidFill>
                  <a:srgbClr val="FF69B4"/>
                </a:solidFill>
                <a:latin typeface="Arial"/>
                <a:ea typeface="DejaVu Sans"/>
              </a:rPr>
              <a:t>irection</a:t>
            </a:r>
            <a:endParaRPr lang="en-US" sz="1400" spc="-1" dirty="0">
              <a:latin typeface="Arial"/>
            </a:endParaRPr>
          </a:p>
        </p:txBody>
      </p:sp>
      <p:sp>
        <p:nvSpPr>
          <p:cNvPr id="32" name="Freeform 31">
            <a:extLst>
              <a:ext uri="{FF2B5EF4-FFF2-40B4-BE49-F238E27FC236}">
                <a16:creationId xmlns:a16="http://schemas.microsoft.com/office/drawing/2014/main" id="{C6F14FBB-56EA-874A-8E62-0F62348B126F}"/>
              </a:ext>
            </a:extLst>
          </p:cNvPr>
          <p:cNvSpPr/>
          <p:nvPr/>
        </p:nvSpPr>
        <p:spPr>
          <a:xfrm rot="2625976">
            <a:off x="5722546" y="1981757"/>
            <a:ext cx="607395" cy="1968585"/>
          </a:xfrm>
          <a:custGeom>
            <a:avLst/>
            <a:gdLst>
              <a:gd name="connsiteX0" fmla="*/ 49976 w 775533"/>
              <a:gd name="connsiteY0" fmla="*/ 1789043 h 1789043"/>
              <a:gd name="connsiteX1" fmla="*/ 281 w 775533"/>
              <a:gd name="connsiteY1" fmla="*/ 1411356 h 1789043"/>
              <a:gd name="connsiteX2" fmla="*/ 69855 w 775533"/>
              <a:gd name="connsiteY2" fmla="*/ 964096 h 1789043"/>
              <a:gd name="connsiteX3" fmla="*/ 358089 w 775533"/>
              <a:gd name="connsiteY3" fmla="*/ 447261 h 1789043"/>
              <a:gd name="connsiteX4" fmla="*/ 775533 w 775533"/>
              <a:gd name="connsiteY4" fmla="*/ 0 h 1789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533" h="1789043">
                <a:moveTo>
                  <a:pt x="49976" y="1789043"/>
                </a:moveTo>
                <a:cubicBezTo>
                  <a:pt x="23472" y="1668945"/>
                  <a:pt x="-3032" y="1548847"/>
                  <a:pt x="281" y="1411356"/>
                </a:cubicBezTo>
                <a:cubicBezTo>
                  <a:pt x="3594" y="1273865"/>
                  <a:pt x="10220" y="1124778"/>
                  <a:pt x="69855" y="964096"/>
                </a:cubicBezTo>
                <a:cubicBezTo>
                  <a:pt x="129490" y="803414"/>
                  <a:pt x="240476" y="607944"/>
                  <a:pt x="358089" y="447261"/>
                </a:cubicBezTo>
                <a:cubicBezTo>
                  <a:pt x="475702" y="286578"/>
                  <a:pt x="625617" y="143289"/>
                  <a:pt x="775533" y="0"/>
                </a:cubicBezTo>
              </a:path>
            </a:pathLst>
          </a:custGeom>
          <a:noFill/>
          <a:ln w="76200">
            <a:solidFill>
              <a:srgbClr val="FF30FF"/>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ular Callout 32">
            <a:extLst>
              <a:ext uri="{FF2B5EF4-FFF2-40B4-BE49-F238E27FC236}">
                <a16:creationId xmlns:a16="http://schemas.microsoft.com/office/drawing/2014/main" id="{D50E93C9-C976-2645-BBEB-348AB91CE2BF}"/>
              </a:ext>
            </a:extLst>
          </p:cNvPr>
          <p:cNvSpPr/>
          <p:nvPr/>
        </p:nvSpPr>
        <p:spPr>
          <a:xfrm>
            <a:off x="320748" y="1631310"/>
            <a:ext cx="2057400" cy="696634"/>
          </a:xfrm>
          <a:prstGeom prst="wedgeRectCallout">
            <a:avLst>
              <a:gd name="adj1" fmla="val 150507"/>
              <a:gd name="adj2" fmla="val 82517"/>
            </a:avLst>
          </a:prstGeom>
          <a:solidFill>
            <a:srgbClr val="FF91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50/50% body weight on both feet.</a:t>
            </a:r>
          </a:p>
        </p:txBody>
      </p:sp>
    </p:spTree>
    <p:extLst>
      <p:ext uri="{BB962C8B-B14F-4D97-AF65-F5344CB8AC3E}">
        <p14:creationId xmlns:p14="http://schemas.microsoft.com/office/powerpoint/2010/main" val="342875725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A0761-63AD-594E-BDCF-D5FD634F7B4A}"/>
              </a:ext>
            </a:extLst>
          </p:cNvPr>
          <p:cNvSpPr>
            <a:spLocks noGrp="1"/>
          </p:cNvSpPr>
          <p:nvPr>
            <p:ph type="title"/>
          </p:nvPr>
        </p:nvSpPr>
        <p:spPr/>
        <p:txBody>
          <a:bodyPr>
            <a:normAutofit fontScale="90000"/>
          </a:bodyPr>
          <a:lstStyle/>
          <a:p>
            <a:r>
              <a:rPr lang="en-US" dirty="0"/>
              <a:t>Examples – Standing Slide (facing Downhill)</a:t>
            </a:r>
          </a:p>
        </p:txBody>
      </p:sp>
      <p:sp>
        <p:nvSpPr>
          <p:cNvPr id="3" name="Date Placeholder 2">
            <a:extLst>
              <a:ext uri="{FF2B5EF4-FFF2-40B4-BE49-F238E27FC236}">
                <a16:creationId xmlns:a16="http://schemas.microsoft.com/office/drawing/2014/main" id="{6124DFE4-FF66-494D-AB5F-AA3645EA4CC6}"/>
              </a:ext>
            </a:extLst>
          </p:cNvPr>
          <p:cNvSpPr>
            <a:spLocks noGrp="1"/>
          </p:cNvSpPr>
          <p:nvPr>
            <p:ph type="dt" sz="half" idx="10"/>
          </p:nvPr>
        </p:nvSpPr>
        <p:spPr/>
        <p:txBody>
          <a:bodyPr/>
          <a:lstStyle/>
          <a:p>
            <a:fld id="{8A972203-CE18-C542-B64A-9E5F13412A7C}" type="datetime1">
              <a:rPr lang="en-US" smtClean="0"/>
              <a:t>11/11/20</a:t>
            </a:fld>
            <a:endParaRPr lang="en-US"/>
          </a:p>
        </p:txBody>
      </p:sp>
      <p:sp>
        <p:nvSpPr>
          <p:cNvPr id="4" name="Footer Placeholder 3">
            <a:extLst>
              <a:ext uri="{FF2B5EF4-FFF2-40B4-BE49-F238E27FC236}">
                <a16:creationId xmlns:a16="http://schemas.microsoft.com/office/drawing/2014/main" id="{526E6AEF-074E-574D-9B14-47A4EDEDF877}"/>
              </a:ext>
            </a:extLst>
          </p:cNvPr>
          <p:cNvSpPr>
            <a:spLocks noGrp="1"/>
          </p:cNvSpPr>
          <p:nvPr>
            <p:ph type="ftr" sz="quarter" idx="11"/>
          </p:nvPr>
        </p:nvSpPr>
        <p:spPr/>
        <p:txBody>
          <a:bodyPr/>
          <a:lstStyle/>
          <a:p>
            <a:r>
              <a:rPr lang="en-US"/>
              <a:t>Physics of Longboard Downhill / Freeride Techniques</a:t>
            </a:r>
          </a:p>
        </p:txBody>
      </p:sp>
      <p:sp>
        <p:nvSpPr>
          <p:cNvPr id="5" name="Slide Number Placeholder 4">
            <a:extLst>
              <a:ext uri="{FF2B5EF4-FFF2-40B4-BE49-F238E27FC236}">
                <a16:creationId xmlns:a16="http://schemas.microsoft.com/office/drawing/2014/main" id="{0CEFD87E-4150-8440-B54F-624F691089FC}"/>
              </a:ext>
            </a:extLst>
          </p:cNvPr>
          <p:cNvSpPr>
            <a:spLocks noGrp="1"/>
          </p:cNvSpPr>
          <p:nvPr>
            <p:ph type="sldNum" sz="quarter" idx="12"/>
          </p:nvPr>
        </p:nvSpPr>
        <p:spPr/>
        <p:txBody>
          <a:bodyPr/>
          <a:lstStyle/>
          <a:p>
            <a:fld id="{A738A032-2A4C-7E41-92C2-D3E79249CEC3}" type="slidenum">
              <a:rPr lang="en-US" smtClean="0"/>
              <a:t>9</a:t>
            </a:fld>
            <a:endParaRPr lang="en-US"/>
          </a:p>
        </p:txBody>
      </p:sp>
      <p:pic>
        <p:nvPicPr>
          <p:cNvPr id="6" name="Picture 5">
            <a:extLst>
              <a:ext uri="{FF2B5EF4-FFF2-40B4-BE49-F238E27FC236}">
                <a16:creationId xmlns:a16="http://schemas.microsoft.com/office/drawing/2014/main" id="{99EDB655-2F51-9146-96D5-0B0B4BBEC822}"/>
              </a:ext>
            </a:extLst>
          </p:cNvPr>
          <p:cNvPicPr/>
          <p:nvPr/>
        </p:nvPicPr>
        <p:blipFill>
          <a:blip r:embed="rId2"/>
          <a:stretch/>
        </p:blipFill>
        <p:spPr>
          <a:xfrm>
            <a:off x="2328488" y="1551706"/>
            <a:ext cx="3953043" cy="3754588"/>
          </a:xfrm>
          <a:prstGeom prst="rect">
            <a:avLst/>
          </a:prstGeom>
          <a:ln>
            <a:noFill/>
          </a:ln>
        </p:spPr>
      </p:pic>
      <p:sp>
        <p:nvSpPr>
          <p:cNvPr id="7" name="Freeform 6">
            <a:extLst>
              <a:ext uri="{FF2B5EF4-FFF2-40B4-BE49-F238E27FC236}">
                <a16:creationId xmlns:a16="http://schemas.microsoft.com/office/drawing/2014/main" id="{D859D4C3-8727-224D-AB8F-64C39D256A44}"/>
              </a:ext>
            </a:extLst>
          </p:cNvPr>
          <p:cNvSpPr/>
          <p:nvPr/>
        </p:nvSpPr>
        <p:spPr>
          <a:xfrm>
            <a:off x="2723323" y="4174435"/>
            <a:ext cx="1143000" cy="1013792"/>
          </a:xfrm>
          <a:custGeom>
            <a:avLst/>
            <a:gdLst>
              <a:gd name="connsiteX0" fmla="*/ 0 w 1143000"/>
              <a:gd name="connsiteY0" fmla="*/ 0 h 1013792"/>
              <a:gd name="connsiteX1" fmla="*/ 1143000 w 1143000"/>
              <a:gd name="connsiteY1" fmla="*/ 19879 h 1013792"/>
              <a:gd name="connsiteX2" fmla="*/ 1143000 w 1143000"/>
              <a:gd name="connsiteY2" fmla="*/ 1013792 h 1013792"/>
              <a:gd name="connsiteX3" fmla="*/ 1133060 w 1143000"/>
              <a:gd name="connsiteY3" fmla="*/ 1003852 h 1013792"/>
            </a:gdLst>
            <a:ahLst/>
            <a:cxnLst>
              <a:cxn ang="0">
                <a:pos x="connsiteX0" y="connsiteY0"/>
              </a:cxn>
              <a:cxn ang="0">
                <a:pos x="connsiteX1" y="connsiteY1"/>
              </a:cxn>
              <a:cxn ang="0">
                <a:pos x="connsiteX2" y="connsiteY2"/>
              </a:cxn>
              <a:cxn ang="0">
                <a:pos x="connsiteX3" y="connsiteY3"/>
              </a:cxn>
            </a:cxnLst>
            <a:rect l="l" t="t" r="r" b="b"/>
            <a:pathLst>
              <a:path w="1143000" h="1013792">
                <a:moveTo>
                  <a:pt x="0" y="0"/>
                </a:moveTo>
                <a:lnTo>
                  <a:pt x="1143000" y="19879"/>
                </a:lnTo>
                <a:lnTo>
                  <a:pt x="1143000" y="1013792"/>
                </a:lnTo>
                <a:lnTo>
                  <a:pt x="1133060" y="1003852"/>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ular Callout 7">
            <a:extLst>
              <a:ext uri="{FF2B5EF4-FFF2-40B4-BE49-F238E27FC236}">
                <a16:creationId xmlns:a16="http://schemas.microsoft.com/office/drawing/2014/main" id="{7BABBA0D-E50A-F547-88EA-1BB336348CC4}"/>
              </a:ext>
            </a:extLst>
          </p:cNvPr>
          <p:cNvSpPr/>
          <p:nvPr/>
        </p:nvSpPr>
        <p:spPr>
          <a:xfrm>
            <a:off x="2139398" y="5551267"/>
            <a:ext cx="2057400" cy="696634"/>
          </a:xfrm>
          <a:prstGeom prst="wedgeRectCallout">
            <a:avLst>
              <a:gd name="adj1" fmla="val 7512"/>
              <a:gd name="adj2" fmla="val -242779"/>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Sitting on the “Imaginary Chair” while facing downhill.</a:t>
            </a:r>
          </a:p>
        </p:txBody>
      </p:sp>
      <p:sp>
        <p:nvSpPr>
          <p:cNvPr id="10" name="Line 16">
            <a:extLst>
              <a:ext uri="{FF2B5EF4-FFF2-40B4-BE49-F238E27FC236}">
                <a16:creationId xmlns:a16="http://schemas.microsoft.com/office/drawing/2014/main" id="{89669A30-1C84-CD44-A86B-9EE2533B9F67}"/>
              </a:ext>
            </a:extLst>
          </p:cNvPr>
          <p:cNvSpPr/>
          <p:nvPr/>
        </p:nvSpPr>
        <p:spPr>
          <a:xfrm>
            <a:off x="3866324" y="2335695"/>
            <a:ext cx="2723320" cy="1639957"/>
          </a:xfrm>
          <a:prstGeom prst="line">
            <a:avLst/>
          </a:prstGeom>
          <a:ln w="76320">
            <a:solidFill>
              <a:srgbClr val="FF91FF">
                <a:alpha val="50196"/>
              </a:srgbClr>
            </a:solidFill>
            <a:round/>
            <a:tailEnd type="triangle" w="med" len="med"/>
          </a:ln>
        </p:spPr>
        <p:style>
          <a:lnRef idx="0">
            <a:scrgbClr r="0" g="0" b="0"/>
          </a:lnRef>
          <a:fillRef idx="0">
            <a:scrgbClr r="0" g="0" b="0"/>
          </a:fillRef>
          <a:effectRef idx="0">
            <a:scrgbClr r="0" g="0" b="0"/>
          </a:effectRef>
          <a:fontRef idx="minor"/>
        </p:style>
      </p:sp>
      <p:sp>
        <p:nvSpPr>
          <p:cNvPr id="11" name="TextBox 10">
            <a:extLst>
              <a:ext uri="{FF2B5EF4-FFF2-40B4-BE49-F238E27FC236}">
                <a16:creationId xmlns:a16="http://schemas.microsoft.com/office/drawing/2014/main" id="{68EC5A28-4A51-D345-82F3-2DFD8EDECB53}"/>
              </a:ext>
            </a:extLst>
          </p:cNvPr>
          <p:cNvSpPr txBox="1"/>
          <p:nvPr/>
        </p:nvSpPr>
        <p:spPr>
          <a:xfrm>
            <a:off x="6698974" y="4056368"/>
            <a:ext cx="2445026" cy="738664"/>
          </a:xfrm>
          <a:prstGeom prst="rect">
            <a:avLst/>
          </a:prstGeom>
          <a:solidFill>
            <a:srgbClr val="FF91FF"/>
          </a:solidFill>
          <a:ln>
            <a:solidFill>
              <a:srgbClr val="FFFFFF">
                <a:alpha val="50196"/>
              </a:srgbClr>
            </a:solidFill>
          </a:ln>
        </p:spPr>
        <p:txBody>
          <a:bodyPr wrap="square" rtlCol="0">
            <a:spAutoFit/>
          </a:bodyPr>
          <a:lstStyle/>
          <a:p>
            <a:r>
              <a:rPr lang="en-US" sz="1400" dirty="0"/>
              <a:t>Head, Eyes, and Shoulder all facing the direction of your ‘intended’ traveling.</a:t>
            </a:r>
          </a:p>
        </p:txBody>
      </p:sp>
      <p:sp>
        <p:nvSpPr>
          <p:cNvPr id="12" name="Rectangular Callout 11">
            <a:extLst>
              <a:ext uri="{FF2B5EF4-FFF2-40B4-BE49-F238E27FC236}">
                <a16:creationId xmlns:a16="http://schemas.microsoft.com/office/drawing/2014/main" id="{56755843-C251-9B4C-8D71-7DEECEF28543}"/>
              </a:ext>
            </a:extLst>
          </p:cNvPr>
          <p:cNvSpPr/>
          <p:nvPr/>
        </p:nvSpPr>
        <p:spPr>
          <a:xfrm>
            <a:off x="5252830" y="5547455"/>
            <a:ext cx="2445025" cy="696634"/>
          </a:xfrm>
          <a:prstGeom prst="wedgeRectCallout">
            <a:avLst>
              <a:gd name="adj1" fmla="val -57222"/>
              <a:gd name="adj2" fmla="val -145761"/>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Both feet “in parallel” to the ground to maintain sliding straight and to avoid “turning”.</a:t>
            </a:r>
          </a:p>
        </p:txBody>
      </p:sp>
      <p:cxnSp>
        <p:nvCxnSpPr>
          <p:cNvPr id="14" name="Straight Connector 13">
            <a:extLst>
              <a:ext uri="{FF2B5EF4-FFF2-40B4-BE49-F238E27FC236}">
                <a16:creationId xmlns:a16="http://schemas.microsoft.com/office/drawing/2014/main" id="{318C64FE-A673-634B-986E-82FDBF6FBAB5}"/>
              </a:ext>
            </a:extLst>
          </p:cNvPr>
          <p:cNvCxnSpPr/>
          <p:nvPr/>
        </p:nvCxnSpPr>
        <p:spPr>
          <a:xfrm>
            <a:off x="2932044" y="1977887"/>
            <a:ext cx="0" cy="199776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Rectangular Callout 14">
            <a:extLst>
              <a:ext uri="{FF2B5EF4-FFF2-40B4-BE49-F238E27FC236}">
                <a16:creationId xmlns:a16="http://schemas.microsoft.com/office/drawing/2014/main" id="{53040B46-9BF7-A74E-A867-C35BA507DA1C}"/>
              </a:ext>
            </a:extLst>
          </p:cNvPr>
          <p:cNvSpPr/>
          <p:nvPr/>
        </p:nvSpPr>
        <p:spPr>
          <a:xfrm>
            <a:off x="208723" y="2654819"/>
            <a:ext cx="2057400" cy="696634"/>
          </a:xfrm>
          <a:prstGeom prst="wedgeRectCallout">
            <a:avLst>
              <a:gd name="adj1" fmla="val 80459"/>
              <a:gd name="adj2" fmla="val -8794"/>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Maintain upper body ”Straight up” – important for weight on your hip.</a:t>
            </a:r>
          </a:p>
        </p:txBody>
      </p:sp>
      <p:sp>
        <p:nvSpPr>
          <p:cNvPr id="16" name="Rectangular Callout 15">
            <a:extLst>
              <a:ext uri="{FF2B5EF4-FFF2-40B4-BE49-F238E27FC236}">
                <a16:creationId xmlns:a16="http://schemas.microsoft.com/office/drawing/2014/main" id="{98747E90-B3A7-A447-A9EE-86CC5658B119}"/>
              </a:ext>
            </a:extLst>
          </p:cNvPr>
          <p:cNvSpPr/>
          <p:nvPr/>
        </p:nvSpPr>
        <p:spPr>
          <a:xfrm>
            <a:off x="6666672" y="1098427"/>
            <a:ext cx="2057400" cy="976657"/>
          </a:xfrm>
          <a:prstGeom prst="wedgeRectCallout">
            <a:avLst>
              <a:gd name="adj1" fmla="val -137899"/>
              <a:gd name="adj2" fmla="val 65257"/>
            </a:avLst>
          </a:prstGeom>
          <a:solidFill>
            <a:srgbClr val="FF91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tx1"/>
                </a:solidFill>
              </a:rPr>
              <a:t>Both Hands up to shoulder to counter balance of your lower body doing the turning.</a:t>
            </a:r>
          </a:p>
        </p:txBody>
      </p:sp>
    </p:spTree>
    <p:extLst>
      <p:ext uri="{BB962C8B-B14F-4D97-AF65-F5344CB8AC3E}">
        <p14:creationId xmlns:p14="http://schemas.microsoft.com/office/powerpoint/2010/main" val="9574020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303</TotalTime>
  <Words>1817</Words>
  <Application>Microsoft Macintosh PowerPoint</Application>
  <PresentationFormat>Letter Paper (8.5x11 in)</PresentationFormat>
  <Paragraphs>217</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Physics  of Longboard Downhill / Freeride Techniques</vt:lpstr>
      <vt:lpstr>Basics of Longboard Riding</vt:lpstr>
      <vt:lpstr>What is Sliding from Physics aspect?</vt:lpstr>
      <vt:lpstr>Factors of Sliding (1/2)</vt:lpstr>
      <vt:lpstr>Physics of Sliding – how to initiate</vt:lpstr>
      <vt:lpstr>Free-ride Style  Downhill Sliding</vt:lpstr>
      <vt:lpstr>Standing Slide (facing downhill) – Stopping</vt:lpstr>
      <vt:lpstr>Standing Slide (facing downhill) – Turning</vt:lpstr>
      <vt:lpstr>Examples – Standing Slide (facing Downhill)</vt:lpstr>
      <vt:lpstr>Standing Slide (facing uphill) – Stopping</vt:lpstr>
      <vt:lpstr>Standing Slide (facing uphill) – Turning</vt:lpstr>
      <vt:lpstr>PowerPoint Presentation</vt:lpstr>
      <vt:lpstr>PowerPoint Presentation</vt:lpstr>
      <vt:lpstr>Racing Style  Downhill Techniques</vt:lpstr>
      <vt:lpstr>Downhill Racing - Postures</vt:lpstr>
      <vt:lpstr>Downhill Racing – Turning Styles</vt:lpstr>
      <vt:lpstr>Downhill Racing Forehand vs. Backhand Palm-assisted Turning</vt:lpstr>
      <vt:lpstr>Downhill Racing Turning Anatomy</vt:lpstr>
      <vt:lpstr>Racing Style:  Backhand Palm-assisted Turning</vt:lpstr>
      <vt:lpstr>Racing Style:  Forehand Palm-assisted Turning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Physics  of Longboard Downhill / Freeride Techniques</dc:title>
  <dc:creator>Dr. Ray Sheu</dc:creator>
  <cp:lastModifiedBy>Dr. Ray Sheu</cp:lastModifiedBy>
  <cp:revision>47</cp:revision>
  <dcterms:created xsi:type="dcterms:W3CDTF">2020-11-11T14:52:41Z</dcterms:created>
  <dcterms:modified xsi:type="dcterms:W3CDTF">2020-11-11T19:59:50Z</dcterms:modified>
</cp:coreProperties>
</file>

<file path=docProps/thumbnail.jpeg>
</file>